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Lst>
  <p:notesMasterIdLst>
    <p:notesMasterId r:id="rId32"/>
  </p:notesMasterIdLst>
  <p:handoutMasterIdLst>
    <p:handoutMasterId r:id="rId33"/>
  </p:handoutMasterIdLst>
  <p:sldIdLst>
    <p:sldId id="525" r:id="rId6"/>
    <p:sldId id="526" r:id="rId7"/>
    <p:sldId id="406" r:id="rId8"/>
    <p:sldId id="519" r:id="rId9"/>
    <p:sldId id="474" r:id="rId10"/>
    <p:sldId id="506" r:id="rId11"/>
    <p:sldId id="475" r:id="rId12"/>
    <p:sldId id="480" r:id="rId13"/>
    <p:sldId id="507" r:id="rId14"/>
    <p:sldId id="508" r:id="rId15"/>
    <p:sldId id="509" r:id="rId16"/>
    <p:sldId id="491" r:id="rId17"/>
    <p:sldId id="477" r:id="rId18"/>
    <p:sldId id="478" r:id="rId19"/>
    <p:sldId id="521" r:id="rId20"/>
    <p:sldId id="522" r:id="rId21"/>
    <p:sldId id="510" r:id="rId22"/>
    <p:sldId id="514" r:id="rId23"/>
    <p:sldId id="511" r:id="rId24"/>
    <p:sldId id="515" r:id="rId25"/>
    <p:sldId id="524" r:id="rId26"/>
    <p:sldId id="516" r:id="rId27"/>
    <p:sldId id="523" r:id="rId28"/>
    <p:sldId id="517" r:id="rId29"/>
    <p:sldId id="512" r:id="rId30"/>
    <p:sldId id="518" r:id="rId31"/>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89">
          <p15:clr>
            <a:srgbClr val="A4A3A4"/>
          </p15:clr>
        </p15:guide>
        <p15:guide id="2" orient="horz" pos="2608">
          <p15:clr>
            <a:srgbClr val="A4A3A4"/>
          </p15:clr>
        </p15:guide>
        <p15:guide id="3" orient="horz" pos="3024">
          <p15:clr>
            <a:srgbClr val="A4A3A4"/>
          </p15:clr>
        </p15:guide>
        <p15:guide id="4" orient="horz" pos="1637">
          <p15:clr>
            <a:srgbClr val="A4A3A4"/>
          </p15:clr>
        </p15:guide>
        <p15:guide id="5" orient="horz" pos="215">
          <p15:clr>
            <a:srgbClr val="A4A3A4"/>
          </p15:clr>
        </p15:guide>
        <p15:guide id="6" orient="horz" pos="1103">
          <p15:clr>
            <a:srgbClr val="A4A3A4"/>
          </p15:clr>
        </p15:guide>
        <p15:guide id="7" orient="horz" pos="401">
          <p15:clr>
            <a:srgbClr val="A4A3A4"/>
          </p15:clr>
        </p15:guide>
        <p15:guide id="8" orient="horz" pos="2954">
          <p15:clr>
            <a:srgbClr val="A4A3A4"/>
          </p15:clr>
        </p15:guide>
        <p15:guide id="9" orient="horz" pos="173">
          <p15:clr>
            <a:srgbClr val="A4A3A4"/>
          </p15:clr>
        </p15:guide>
        <p15:guide id="10" pos="175">
          <p15:clr>
            <a:srgbClr val="A4A3A4"/>
          </p15:clr>
        </p15:guide>
        <p15:guide id="11" pos="559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346">
          <p15:clr>
            <a:srgbClr val="A4A3A4"/>
          </p15:clr>
        </p15:guide>
        <p15:guide id="17" pos="4090">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848"/>
    <a:srgbClr val="000000"/>
    <a:srgbClr val="F48024"/>
    <a:srgbClr val="90BD31"/>
    <a:srgbClr val="18A3AC"/>
    <a:srgbClr val="178CCB"/>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24" autoAdjust="0"/>
    <p:restoredTop sz="79245" autoAdjust="0"/>
  </p:normalViewPr>
  <p:slideViewPr>
    <p:cSldViewPr snapToGrid="0" showGuides="1">
      <p:cViewPr varScale="1">
        <p:scale>
          <a:sx n="76" d="100"/>
          <a:sy n="76" d="100"/>
        </p:scale>
        <p:origin x="876" y="36"/>
      </p:cViewPr>
      <p:guideLst>
        <p:guide orient="horz" pos="789"/>
        <p:guide orient="horz" pos="2608"/>
        <p:guide orient="horz" pos="3024"/>
        <p:guide orient="horz" pos="1637"/>
        <p:guide orient="horz" pos="215"/>
        <p:guide orient="horz" pos="1103"/>
        <p:guide orient="horz" pos="401"/>
        <p:guide orient="horz" pos="2954"/>
        <p:guide orient="horz" pos="173"/>
        <p:guide pos="175"/>
        <p:guide pos="5590"/>
        <p:guide pos="2880"/>
        <p:guide pos="776"/>
        <p:guide pos="1411"/>
        <p:guide pos="5287"/>
        <p:guide pos="346"/>
        <p:guide pos="4090"/>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63" d="100"/>
          <a:sy n="63" d="100"/>
        </p:scale>
        <p:origin x="-2664" y="-82"/>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2/13/2024</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2/13/2024</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15160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With verbal children, especially like this child who is early school age, you can explain the procedure to them and show them the “straw”, or PIV, that will be used.</a:t>
            </a:r>
          </a:p>
          <a:p>
            <a:pPr lvl="1"/>
            <a:r>
              <a:rPr lang="en-US" dirty="0"/>
              <a:t>But also keep in mind that at this age, their imaginations are really active, so you don’t want to have a long lag period between when you explain the procedure and when you perform it.  It’s the anticipation that will kill them!</a:t>
            </a:r>
          </a:p>
          <a:p>
            <a:r>
              <a:rPr lang="en-US" dirty="0"/>
              <a:t>With pre-verbal children, this may not be an option.  And anxiety or fear often intensifies the pain.  </a:t>
            </a:r>
          </a:p>
          <a:p>
            <a:pPr lvl="1"/>
            <a:r>
              <a:rPr lang="en-US" dirty="0"/>
              <a:t>However, don’t forget that for non-painful procedures in this age group, like when performing a physical exam, you can still allay some of their fears by first performing the exam on the parent or caregiver, as shown in the photo on the right.  This is obviously not an option in this case b/c we are placing an IV, but something to remember for non-painful procedures.</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10380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consider some simple, non-pharmacologic ways that ED staff can provide pain control for painful procedures in children.</a:t>
            </a:r>
          </a:p>
          <a:p>
            <a:endParaRPr lang="en-US" dirty="0"/>
          </a:p>
          <a:p>
            <a:r>
              <a:rPr lang="en-US" dirty="0"/>
              <a:t>I’ve provided a list in your handout so I won’t go through each one in detail however I wanted to highlight a few unifying principles:</a:t>
            </a:r>
          </a:p>
          <a:p>
            <a:pPr lvl="1"/>
            <a:r>
              <a:rPr lang="en-US" dirty="0"/>
              <a:t>Physical contact between the child and their caregiver or support person is really important for almost every aspect of their visit, from triage all the way through to disposition.</a:t>
            </a:r>
          </a:p>
          <a:p>
            <a:pPr lvl="1"/>
            <a:r>
              <a:rPr lang="en-US" dirty="0"/>
              <a:t>Distraction is king, whether it’s through toys, music, videos, or even conversation, like asking the child to talk about their favorite activity.</a:t>
            </a:r>
          </a:p>
          <a:p>
            <a:pPr lvl="1"/>
            <a:r>
              <a:rPr lang="en-US" dirty="0"/>
              <a:t>Finally, deep breathing or counting can help calm younger children, decreasing the impact on anxiety on their pain.</a:t>
            </a:r>
          </a:p>
          <a:p>
            <a:pPr lvl="1"/>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4E23C38A-C989-4BC3-867F-737F92ADA477}" type="datetime1">
              <a:rPr lang="en-US" smtClean="0">
                <a:latin typeface="Arial" pitchFamily="34" charset="0"/>
                <a:cs typeface="Arial" pitchFamily="34" charset="0"/>
              </a:rPr>
              <a:t>2/13/2024</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23483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What else could help us in this situation?  Let’s think about how to choose an appropriate analgesic.</a:t>
            </a:r>
          </a:p>
          <a:p>
            <a:pPr lvl="1"/>
            <a:r>
              <a:rPr lang="en-US" dirty="0"/>
              <a:t>We need to consider 3 main things:</a:t>
            </a:r>
          </a:p>
          <a:p>
            <a:pPr lvl="2"/>
            <a:r>
              <a:rPr lang="en-US" dirty="0"/>
              <a:t>Characteristics of the procedure itself, including how painful we expect it to be and how long we expect that pain to last</a:t>
            </a:r>
          </a:p>
          <a:p>
            <a:pPr lvl="2"/>
            <a:r>
              <a:rPr lang="en-US" dirty="0"/>
              <a:t>Patient factors, such as their developmental age and any prior experiences with similar, painful procedures; you can also take into account how they react to you when you first walk into the room</a:t>
            </a:r>
          </a:p>
          <a:p>
            <a:pPr lvl="2"/>
            <a:r>
              <a:rPr lang="en-US" dirty="0"/>
              <a:t>And lastly we need to consider the properties of whatever analgesic agents we are thinking of using, including how fast they work, how long they last, and any side effects</a:t>
            </a:r>
          </a:p>
          <a:p>
            <a:endParaRPr lang="en-US" dirty="0"/>
          </a:p>
          <a:p>
            <a:r>
              <a:rPr lang="en-US" dirty="0"/>
              <a:t>This child is likely no stranger to needles (hello, vaccines) anything sharp will be distressing for her.  But we are talking about PIV placement, so we can expect it to be quick with a short duration of immobility needed.  So either something not too strong but also likely to last a bit longer, or perhaps something a bit stronger but very quick, and delivered in a way that doesn’t cause more distress than the procedure itself.</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10908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pPr marL="0" indent="0">
              <a:buNone/>
            </a:pPr>
            <a:r>
              <a:rPr lang="en-US" dirty="0"/>
              <a:t>So what are some of our options?</a:t>
            </a:r>
          </a:p>
          <a:p>
            <a:pPr marL="0" indent="0">
              <a:buNone/>
            </a:pPr>
            <a:endParaRPr lang="en-US" dirty="0"/>
          </a:p>
          <a:p>
            <a:pPr marL="0" indent="0">
              <a:buNone/>
            </a:pPr>
            <a:r>
              <a:rPr lang="en-US" dirty="0"/>
              <a:t>I am going to break this down into treating mild and moderate to severe pain.</a:t>
            </a:r>
          </a:p>
          <a:p>
            <a:pPr marL="0" indent="0">
              <a:buNone/>
            </a:pPr>
            <a:endParaRPr lang="en-US" dirty="0"/>
          </a:p>
          <a:p>
            <a:pPr marL="0" indent="0">
              <a:buNone/>
            </a:pPr>
            <a:r>
              <a:rPr lang="en-US" dirty="0"/>
              <a:t>So for mild pain, agents that we are all familiar with include ibuprofen and acetaminophen</a:t>
            </a:r>
          </a:p>
          <a:p>
            <a:pPr marL="0" indent="0">
              <a:buNone/>
            </a:pPr>
            <a:endParaRPr lang="en-US" dirty="0"/>
          </a:p>
          <a:p>
            <a:pPr marL="0" indent="0">
              <a:buNone/>
            </a:pPr>
            <a:r>
              <a:rPr lang="en-US" dirty="0"/>
              <a:t>Generally, you will using sucrose in infants only.</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595612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pPr marL="0" indent="0">
              <a:buNone/>
            </a:pPr>
            <a:r>
              <a:rPr lang="en-US" dirty="0"/>
              <a:t>Agents for moderate to severe pain will generally include your narcotics which most of us are familiar with, but I wanted to highlight an agent that we use quite often in the pediatric population, which is intranasal fentanyl.</a:t>
            </a:r>
          </a:p>
          <a:p>
            <a:pPr marL="0" indent="0">
              <a:buNone/>
            </a:pPr>
            <a:endParaRPr lang="en-US" dirty="0"/>
          </a:p>
          <a:p>
            <a:pPr marL="0" indent="0">
              <a:buNone/>
            </a:pPr>
            <a:r>
              <a:rPr lang="en-US" dirty="0"/>
              <a:t>The dose of IN fentanyl is typically 1.5 – 2 mcg/kg up to a maximum of 100 mcg.  Your maximum dose may be limited by volume as you can only give up to 1mL in each nostril; less for smaller children.</a:t>
            </a:r>
          </a:p>
          <a:p>
            <a:pPr marL="114300" indent="-114300">
              <a:buFontTx/>
              <a:buChar char="-"/>
            </a:pPr>
            <a:r>
              <a:rPr lang="en-US" dirty="0"/>
              <a:t>Has to be instilled using an atomizer</a:t>
            </a:r>
          </a:p>
          <a:p>
            <a:pPr marL="114300" indent="-114300">
              <a:buFontTx/>
              <a:buChar char="-"/>
            </a:pPr>
            <a:r>
              <a:rPr lang="en-US" dirty="0"/>
              <a:t>Onset of action 1-2min</a:t>
            </a:r>
          </a:p>
          <a:p>
            <a:pPr marL="114300" indent="-114300">
              <a:buFontTx/>
              <a:buChar char="-"/>
            </a:pPr>
            <a:r>
              <a:rPr lang="en-US" dirty="0"/>
              <a:t>It has been shown to be as effective as morphine for children with long bone fractures and does not require administration of an IV</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467219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pPr marL="0" indent="0">
              <a:buFontTx/>
              <a:buNone/>
            </a:pPr>
            <a:r>
              <a:rPr lang="en-US" dirty="0"/>
              <a:t>In terms of topical analgesics, the most common ones we use are LET and either EMLA or LMX</a:t>
            </a:r>
          </a:p>
          <a:p>
            <a:pPr marL="114300" indent="-114300">
              <a:buFontTx/>
              <a:buChar char="-"/>
            </a:pPr>
            <a:r>
              <a:rPr lang="en-US" dirty="0"/>
              <a:t>what’s the difference?  LET is used on open wounds and LMX or EMLA is typically used on intact skin</a:t>
            </a:r>
          </a:p>
          <a:p>
            <a:pPr marL="114300" indent="-114300">
              <a:buFontTx/>
              <a:buChar char="-"/>
            </a:pPr>
            <a:r>
              <a:rPr lang="en-US" dirty="0"/>
              <a:t>If the liquid formulation is used (as you can see it is also available in a gel formulation), LET needs to be applied with a cotton ball rather than gauze for most potent effect</a:t>
            </a:r>
          </a:p>
          <a:p>
            <a:pPr marL="114300" indent="-114300">
              <a:buFontTx/>
              <a:buChar char="-"/>
            </a:pPr>
            <a:r>
              <a:rPr lang="en-US" dirty="0"/>
              <a:t>Onset of action is about 30 minutes</a:t>
            </a:r>
          </a:p>
          <a:p>
            <a:pPr marL="114300" indent="-114300">
              <a:buFontTx/>
              <a:buChar char="-"/>
            </a:pPr>
            <a:r>
              <a:rPr lang="en-US" dirty="0"/>
              <a:t>The biggest differences between EMLA and LMX are that EMLA takes 60 minutes to work and LMX takes about 20 minutes, and the fact that LMX does not contain prilocaine so does not increase the risk for methemoglobinemia in neonates</a:t>
            </a:r>
          </a:p>
          <a:p>
            <a:pPr marL="114300" indent="-114300">
              <a:buFontTx/>
              <a:buChar char="-"/>
            </a:pPr>
            <a:endParaRPr lang="en-US" dirty="0"/>
          </a:p>
          <a:p>
            <a:pPr marL="0" indent="0">
              <a:buFontTx/>
              <a:buNone/>
            </a:pPr>
            <a:r>
              <a:rPr lang="en-US" dirty="0"/>
              <a:t>J-tips are what we using most often with older children for IV starts now.  It delivers intradermal lidocaine using pressurized gas so no needles are involved.  Studies have shown good efficacy however younger children are often frightened by the loud noise that accompanies the delivery of the lidocaine.  It’s onset of action is very quick, 1-3min, so it is a great option for IV starts and blood draws.</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66609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I discussed the option of J-tip with the father but he thought the loud noise would scare his daughter more, so you decide to use LMX for topical analgesia to place to IV.</a:t>
            </a:r>
          </a:p>
          <a:p>
            <a:pPr marL="0" indent="0">
              <a:buNone/>
            </a:pPr>
            <a:endParaRPr lang="en-US" dirty="0"/>
          </a:p>
          <a:p>
            <a:pPr marL="0" indent="0">
              <a:buNone/>
            </a:pPr>
            <a:r>
              <a:rPr lang="en-US" dirty="0"/>
              <a:t>When it is time to perform the procedure, I instruct the father on how to hold his daughter in a comfort hold, as shown here in this photo.  Note how placing the child in the father’s lap allows him to hold her arms and torso firmly.  He is also able to control her legs by tucking them underneath his own.</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019465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I use a Buzzy Bee as a distraction technique while placing the actual IV.  If you haven’t tried one of these before, it is a really great investment - $40 to $50 on Amazon.  The bee vibrates, providing a tactile distraction.  It also comes w a gel pack that can be frozen and placed directly under the bee to provide additional analgesia.</a:t>
            </a:r>
          </a:p>
          <a:p>
            <a:pPr marL="0" indent="0">
              <a:buNone/>
            </a:pPr>
            <a:endParaRPr lang="en-US" dirty="0"/>
          </a:p>
          <a:p>
            <a:pPr marL="0" indent="0">
              <a:buNone/>
            </a:pPr>
            <a:r>
              <a:rPr lang="en-US" dirty="0"/>
              <a:t>Once the IV is in, you smartly secure it with an arm board to prevent losing it.</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9761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fontScale="77500" lnSpcReduction="20000"/>
          </a:bodyPr>
          <a:lstStyle/>
          <a:p>
            <a:pPr marL="0" indent="0">
              <a:buNone/>
            </a:pPr>
            <a:r>
              <a:rPr lang="en-US" dirty="0"/>
              <a:t>One question that often comes up with IV placement (or bladder catheterization) in kids is when I would consider using something stronger, like an anxiolytic medication to assist the procedure.</a:t>
            </a:r>
          </a:p>
          <a:p>
            <a:pPr marL="0" indent="0">
              <a:buNone/>
            </a:pPr>
            <a:endParaRPr lang="en-US" dirty="0"/>
          </a:p>
          <a:p>
            <a:pPr marL="0" indent="0">
              <a:buNone/>
            </a:pPr>
            <a:r>
              <a:rPr lang="en-US" dirty="0"/>
              <a:t>Generally speaking I would say that I would consider it when it’s needed for the safety of the patient, the parent, or any staff.  Now, most 6-year </a:t>
            </a:r>
            <a:r>
              <a:rPr lang="en-US" dirty="0" err="1"/>
              <a:t>olds</a:t>
            </a:r>
            <a:r>
              <a:rPr lang="en-US" dirty="0"/>
              <a:t> are going to put up a fight when you try to poke them with a needle, but most can also be safely approached with a comfort hold and distraction techniques.</a:t>
            </a:r>
          </a:p>
          <a:p>
            <a:pPr marL="0" indent="0">
              <a:buNone/>
            </a:pPr>
            <a:endParaRPr lang="en-US" dirty="0"/>
          </a:p>
          <a:p>
            <a:pPr marL="0" indent="0">
              <a:buNone/>
            </a:pPr>
            <a:r>
              <a:rPr lang="en-US" dirty="0"/>
              <a:t>However, if you have a larger, extremely combative child, especially one who is unable to understand or follow instructions, then an anxiolytic may be necessary to safely complete the procedure.  In those cases, I would consider 2 options: midazolam (either oral or intranasal) or intranasal dexmedetomidine.</a:t>
            </a:r>
          </a:p>
          <a:p>
            <a:pPr marL="0" indent="0">
              <a:buNone/>
            </a:pPr>
            <a:endParaRPr lang="en-US" dirty="0"/>
          </a:p>
          <a:p>
            <a:pPr marL="0" indent="0">
              <a:buNone/>
            </a:pPr>
            <a:r>
              <a:rPr lang="en-US" dirty="0"/>
              <a:t>The dose of midazolam I generally use is 0.4 -0.5 mg/kg.  While you will see starting doses of 0.2mg/kg, this is typically too low to achieve the effect that you want.  </a:t>
            </a:r>
          </a:p>
          <a:p>
            <a:pPr marL="0" indent="0">
              <a:buNone/>
            </a:pPr>
            <a:r>
              <a:rPr lang="en-US" dirty="0"/>
              <a:t>To deliver it intranasally, you need an atomizer to attach to the syringe to spray it up the nose, which is shown in this photo.</a:t>
            </a:r>
          </a:p>
          <a:p>
            <a:pPr marL="0" indent="0">
              <a:buNone/>
            </a:pPr>
            <a:r>
              <a:rPr lang="en-US" dirty="0"/>
              <a:t>It takes about 10-15 minutes to see effects.</a:t>
            </a:r>
          </a:p>
          <a:p>
            <a:pPr marL="0" indent="0">
              <a:buNone/>
            </a:pPr>
            <a:r>
              <a:rPr lang="en-US" dirty="0"/>
              <a:t>Unlike intranasal fentanyl, midazolam does sting when going into the nose, so you will notice that most kids will have a reaction to its administration.</a:t>
            </a:r>
          </a:p>
          <a:p>
            <a:pPr marL="0" indent="0">
              <a:buNone/>
            </a:pPr>
            <a:endParaRPr lang="en-US" dirty="0"/>
          </a:p>
          <a:p>
            <a:pPr marL="0" indent="0">
              <a:buNone/>
            </a:pPr>
            <a:r>
              <a:rPr lang="en-US" dirty="0"/>
              <a:t>Oral midazolam is another great option if you do not have the ability to give it intranasally; or even if you do!  The onset of action is a bit slower at 20-30 minutes, but it also does not have the unpleasant stinging sensation when administered.  I often use this in older children, but you can also use it in toddlers who will take oral meds but may not tolerate the stimulation of the intranasal medication.</a:t>
            </a:r>
          </a:p>
          <a:p>
            <a:pPr marL="0" indent="0">
              <a:buNone/>
            </a:pPr>
            <a:endParaRPr lang="en-US" dirty="0"/>
          </a:p>
          <a:p>
            <a:pPr marL="0" indent="0">
              <a:buNone/>
            </a:pPr>
            <a:r>
              <a:rPr lang="en-US" dirty="0"/>
              <a:t>Intranasal dexmedetomidine is a somewhat newer medication that we are offering in our pediatric emergency departments now.  There are several published studies in pediatrics demonstrating it’s safety and efficacy.  Our protocol is shown here.</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236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After much discussion with the mother, I agree on a suture repair of the laceration.</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5484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619131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I immediately place a cotton ball soaked with LET into the wound and apply pressure by wrapping co-ban around the child’s head to keep it in place, as shown in the photos.</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08139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PRO TIP:</a:t>
            </a:r>
          </a:p>
          <a:p>
            <a:pPr marL="0" indent="0">
              <a:buNone/>
            </a:pPr>
            <a:endParaRPr lang="en-US" dirty="0"/>
          </a:p>
          <a:p>
            <a:pPr marL="0" indent="0">
              <a:buNone/>
            </a:pPr>
            <a:r>
              <a:rPr lang="en-US" dirty="0"/>
              <a:t>It is very important to remember that LET will not absorb into the wound, and thereby will not work, if you use a gauze.  You must use a cotton ball and a pressure dressing to ensure that the medication is able to be well-absorbed.</a:t>
            </a:r>
          </a:p>
          <a:p>
            <a:pPr marL="0" indent="0">
              <a:buNone/>
            </a:pPr>
            <a:endParaRPr lang="en-US" dirty="0"/>
          </a:p>
          <a:p>
            <a:pPr marL="0" indent="0">
              <a:buNone/>
            </a:pPr>
            <a:r>
              <a:rPr lang="en-US" dirty="0"/>
              <a:t>The child seemed very anxious during my initial examination so I also discussed using intranasal midazolam for anxiolysis, to which the mother agrees.</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489219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Unfortunately, even after a healthy dose of midazolam, the child is combative and the mother has a difficult time holding them securely.  </a:t>
            </a:r>
          </a:p>
          <a:p>
            <a:pPr marL="0" indent="0">
              <a:buNone/>
            </a:pPr>
            <a:endParaRPr lang="en-US" dirty="0"/>
          </a:p>
          <a:p>
            <a:pPr marL="0" indent="0">
              <a:buNone/>
            </a:pPr>
            <a:r>
              <a:rPr lang="en-US" dirty="0"/>
              <a:t>I decide to wrap the child in a bedsheet so that they can be held more safely.  </a:t>
            </a:r>
          </a:p>
          <a:p>
            <a:pPr marL="0" indent="0">
              <a:buNone/>
            </a:pPr>
            <a:endParaRPr lang="en-US" dirty="0"/>
          </a:p>
          <a:p>
            <a:pPr marL="0" indent="0">
              <a:buNone/>
            </a:pPr>
            <a:r>
              <a:rPr lang="en-US" dirty="0"/>
              <a:t>From these photos you can see that it’s important to first secure one edge of the sheet underneath the child before wrapping the opposite edge; this allows for a more secure hold and easier control.</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007012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Now it’s time to begin.  I set up your field so that the child is not able to easily watch you perform the repair, which will reduce additional anxiety.  As you can see in the photo, by standing over the head of the bed to repair a forehead laceration, I am not fully in the patient’s view.  In addition, using a screen such as an iPad playing a favorite video or game provides further distraction from my work.</a:t>
            </a:r>
          </a:p>
          <a:p>
            <a:pPr marL="0" indent="0">
              <a:buNone/>
            </a:pPr>
            <a:endParaRPr lang="en-US" dirty="0"/>
          </a:p>
          <a:p>
            <a:pPr marL="0" indent="0">
              <a:buNone/>
            </a:pPr>
            <a:r>
              <a:rPr lang="en-US" dirty="0"/>
              <a:t>Finally, if you are able to hang up a towel or have an additional staff member hold up a towel, this will completely obstruct the child’s view.</a:t>
            </a:r>
          </a:p>
          <a:p>
            <a:pPr marL="0" indent="0">
              <a:buNone/>
            </a:pPr>
            <a:endParaRPr lang="en-US" dirty="0"/>
          </a:p>
          <a:p>
            <a:pPr marL="0" indent="0">
              <a:buNone/>
            </a:pPr>
            <a:r>
              <a:rPr lang="en-US" dirty="0"/>
              <a:t>Congratulations, you are able to successfully complete the laceration repair without any complications!</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40393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r>
              <a:rPr lang="en-US" dirty="0"/>
              <a:t>Don’t forget to assess a child’s pain level so that you can properly address it.</a:t>
            </a:r>
          </a:p>
          <a:p>
            <a:pPr lvl="1"/>
            <a:r>
              <a:rPr lang="en-US" dirty="0"/>
              <a:t>Anxiety often contributes to pain.</a:t>
            </a:r>
          </a:p>
          <a:p>
            <a:r>
              <a:rPr lang="en-US" dirty="0"/>
              <a:t>Maximize the use of non-pharmacologic pain control techniques.</a:t>
            </a:r>
          </a:p>
          <a:p>
            <a:pPr lvl="1"/>
            <a:r>
              <a:rPr lang="en-US" dirty="0"/>
              <a:t>Comfort holds and close parental contact</a:t>
            </a:r>
          </a:p>
          <a:p>
            <a:pPr lvl="1"/>
            <a:r>
              <a:rPr lang="en-US" dirty="0"/>
              <a:t>Distraction (e.g., Buzzy Bee, tablets)</a:t>
            </a:r>
          </a:p>
          <a:p>
            <a:pPr lvl="1"/>
            <a:r>
              <a:rPr lang="en-US" dirty="0"/>
              <a:t>Positioning to decrease visual cues</a:t>
            </a:r>
          </a:p>
          <a:p>
            <a:r>
              <a:rPr lang="en-US" dirty="0"/>
              <a:t>Topical anesthetics can be used effectively with preparation.</a:t>
            </a:r>
          </a:p>
          <a:p>
            <a:r>
              <a:rPr lang="en-US" dirty="0"/>
              <a:t>A combination of non-pharmacologic and pharmacologic interventions is often needed to complete painful procedures in children.</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95730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412750" y="400050"/>
            <a:ext cx="6197600" cy="3486150"/>
          </a:xfrm>
        </p:spPr>
      </p:sp>
      <p:sp>
        <p:nvSpPr>
          <p:cNvPr id="23" name="Notes Placeholder 2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morning everyone, my name is Carol Chen and I am one of the pediatric emergency medicine faculty at UCSF.</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 am going to talk to you about pediatric pain management and sedation.  This lecture has a lot of information packed into it, but don’t worry, we will have time during the small group to practice some of these principles.</a:t>
            </a:r>
          </a:p>
          <a:p>
            <a:endParaRPr lang="en-US" dirty="0"/>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2/13/2024</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3</a:t>
            </a:fld>
            <a:endParaRPr lang="en-US" sz="600" i="1"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2 primary goals for this lecture.</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talk about the general approach to managing pain and anxiety in children in the context of performing common procedures in the emergency department.</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to describe some pediatric-specific tips and tricks</a:t>
            </a:r>
          </a:p>
          <a:p>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the end of this lecture you should be able to:</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pediatric-specific pain scales.</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List some non-pharmacologic methods for managing pain and anxiety in children.</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some topical analgesic agents that are commonly used in children in the ED.</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Talk about how to blend pharmacologic and non-pharmacologic methods to successfully perform a PIV placement and simple laceration repair in a child. </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78779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Self-reported pain scales are the best to assess pain in children older than 3 years</a:t>
            </a:r>
          </a:p>
          <a:p>
            <a:pPr lvl="1"/>
            <a:r>
              <a:rPr lang="en-US" dirty="0"/>
              <a:t>The Wong-Baker FACES scale is one of the most popular, however there isn’t a lot of data supporting the use of this faces scales over other faces scales</a:t>
            </a:r>
          </a:p>
          <a:p>
            <a:r>
              <a:rPr lang="en-US" dirty="0"/>
              <a:t>For older children and adolescents (&gt; 7 years old), the use of a visual analog scale, usually spanning from 0 to 10 is the most reliable</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98721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infants and children &lt; 3 years of age, you may recognize the revised FLACC scale, which is an observational scale</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can see that it takes into account things like tone, activity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consolability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To be honest, in this age group, I rely heavily on the power of the parents and their tendency to know their children well; this is especially helpful in older children who are developmentally delayed</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3018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31084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230187" lvl="1" indent="0">
              <a:buNone/>
            </a:pPr>
            <a:r>
              <a:rPr lang="en-US" sz="1200" dirty="0"/>
              <a:t>You are informed by her nurse that she vomits about 5 minutes after taking the ondansetron.  The nurse comments, “She looks really dry”.  You decide to place a PIV and give fluids.</a:t>
            </a:r>
          </a:p>
          <a:p>
            <a:pPr marL="230187" lvl="1" indent="0">
              <a:buNone/>
            </a:pPr>
            <a:endParaRPr lang="en-US" sz="1200" dirty="0"/>
          </a:p>
          <a:p>
            <a:pPr marL="230187" lvl="1" indent="0">
              <a:buNone/>
            </a:pPr>
            <a:r>
              <a:rPr lang="en-US" sz="1200" dirty="0"/>
              <a:t>You inform the Father who is agreeable with the plan.  The child overhears you and starts crying.  “What are you going to do?  Is it going to hurt?”, she asks you.</a:t>
            </a: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2/13/2024</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669586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46" name="Date Placeholder 4"/>
          <p:cNvSpPr>
            <a:spLocks noGrp="1"/>
          </p:cNvSpPr>
          <p:nvPr>
            <p:ph type="dt" sz="half" idx="2"/>
          </p:nvPr>
        </p:nvSpPr>
        <p:spPr>
          <a:xfrm>
            <a:off x="547310" y="4534417"/>
            <a:ext cx="1925338" cy="178955"/>
          </a:xfrm>
          <a:prstGeom prst="rect">
            <a:avLst/>
          </a:prstGeom>
        </p:spPr>
        <p:txBody>
          <a:bodyPr vert="horz" wrap="square" lIns="0" tIns="0" rIns="0" bIns="0" rtlCol="0" anchor="b" anchorCtr="0"/>
          <a:lstStyle>
            <a:lvl1pPr algn="l">
              <a:defRPr sz="1000" i="0">
                <a:solidFill>
                  <a:schemeClr val="tx2"/>
                </a:solidFill>
                <a:latin typeface="Arial" pitchFamily="34" charset="0"/>
                <a:cs typeface="Arial" pitchFamily="34" charset="0"/>
              </a:defRPr>
            </a:lvl1pPr>
          </a:lstStyle>
          <a:p>
            <a:fld id="{87431B66-2D65-4398-A930-0D30EC9EE69D}" type="datetime1">
              <a:rPr lang="en-US" smtClean="0"/>
              <a:pPr/>
              <a:t>2/13/2024</a:t>
            </a:fld>
            <a:endParaRPr lang="en-US" dirty="0"/>
          </a:p>
        </p:txBody>
      </p:sp>
      <p:sp>
        <p:nvSpPr>
          <p:cNvPr id="3" name="Text Placeholder 2"/>
          <p:cNvSpPr>
            <a:spLocks noGrp="1"/>
          </p:cNvSpPr>
          <p:nvPr>
            <p:ph type="body" sz="quarter" idx="10"/>
          </p:nvPr>
        </p:nvSpPr>
        <p:spPr>
          <a:xfrm>
            <a:off x="546931" y="3254715"/>
            <a:ext cx="6477000" cy="145256"/>
          </a:xfrm>
        </p:spPr>
        <p:txBody>
          <a:bodyPr vert="horz" wrap="square" lIns="0" tIns="0" rIns="0" bIns="0" rtlCol="0" anchor="t" anchorCtr="0"/>
          <a:lstStyle>
            <a:lvl1pPr marL="0" indent="0">
              <a:spcBef>
                <a:spcPts val="0"/>
              </a:spcBef>
              <a:buFontTx/>
              <a:buNone/>
              <a:defRPr lang="en-US" sz="14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35" name="Title 34"/>
          <p:cNvSpPr>
            <a:spLocks noGrp="1"/>
          </p:cNvSpPr>
          <p:nvPr>
            <p:ph type="title" hasCustomPrompt="1"/>
          </p:nvPr>
        </p:nvSpPr>
        <p:spPr>
          <a:xfrm>
            <a:off x="459547" y="2118796"/>
            <a:ext cx="659572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5639" y="2558194"/>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2" name="Picture 1" descr="UCSF_Benioff_Horiz_navy_CMYK_p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 y="575612"/>
            <a:ext cx="2743200" cy="602240"/>
          </a:xfrm>
          <a:prstGeom prst="rect">
            <a:avLst/>
          </a:prstGeom>
        </p:spPr>
      </p:pic>
    </p:spTree>
    <p:extLst>
      <p:ext uri="{BB962C8B-B14F-4D97-AF65-F5344CB8AC3E}">
        <p14:creationId xmlns:p14="http://schemas.microsoft.com/office/powerpoint/2010/main" val="9928202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0469"/>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6525" y="1135339"/>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9993"/>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6525" y="1478870"/>
            <a:ext cx="8325548" cy="2703664"/>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5387" y="1135288"/>
            <a:ext cx="8087171" cy="235449"/>
          </a:xfrm>
        </p:spPr>
        <p:txBody>
          <a:bodyPr anchor="t"/>
          <a:lstStyle>
            <a:lvl1pPr marL="0" indent="0">
              <a:buNone/>
              <a:defRPr sz="18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18"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9"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20"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2767"/>
            <a:ext cx="8080375" cy="5632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435285" y="1181501"/>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224" y="760463"/>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680263" y="1177053"/>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21"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22"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1338"/>
            <a:ext cx="8080375" cy="5632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445061" y="758994"/>
            <a:ext cx="8077645" cy="287387"/>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6"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7"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0"/>
            <a:ext cx="9144000" cy="417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1354" y="0"/>
            <a:ext cx="9141291" cy="51435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2953467" y="2224373"/>
            <a:ext cx="3244582" cy="71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121645"/>
            <a:ext cx="659572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3814" y="2554942"/>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5813" y="4534417"/>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87431B66-2D65-4398-A930-0D30EC9EE69D}" type="datetime1">
              <a:rPr lang="en-US" smtClean="0"/>
              <a:pPr/>
              <a:t>2/13/2024</a:t>
            </a:fld>
            <a:endParaRPr lang="en-US" dirty="0"/>
          </a:p>
        </p:txBody>
      </p:sp>
      <p:sp>
        <p:nvSpPr>
          <p:cNvPr id="3" name="Text Placeholder 2"/>
          <p:cNvSpPr>
            <a:spLocks noGrp="1"/>
          </p:cNvSpPr>
          <p:nvPr>
            <p:ph type="body" sz="quarter" idx="10"/>
          </p:nvPr>
        </p:nvSpPr>
        <p:spPr>
          <a:xfrm>
            <a:off x="548283" y="3253984"/>
            <a:ext cx="6477000" cy="145256"/>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9"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3436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4422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121645"/>
            <a:ext cx="659572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3814" y="2554942"/>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5813" y="4534417"/>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87431B66-2D65-4398-A930-0D30EC9EE69D}" type="datetime1">
              <a:rPr lang="en-US" smtClean="0"/>
              <a:pPr/>
              <a:t>2/13/2024</a:t>
            </a:fld>
            <a:endParaRPr lang="en-US" dirty="0"/>
          </a:p>
        </p:txBody>
      </p:sp>
      <p:sp>
        <p:nvSpPr>
          <p:cNvPr id="3" name="Text Placeholder 2"/>
          <p:cNvSpPr>
            <a:spLocks noGrp="1"/>
          </p:cNvSpPr>
          <p:nvPr>
            <p:ph type="body" sz="quarter" idx="10"/>
          </p:nvPr>
        </p:nvSpPr>
        <p:spPr>
          <a:xfrm>
            <a:off x="548283" y="3253984"/>
            <a:ext cx="6477000" cy="145256"/>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9"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38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1394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ltGray">
          <a:xfrm>
            <a:off x="287487" y="275035"/>
            <a:ext cx="6205388" cy="386476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8547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647" t="13225" r="3105" b="7252"/>
          <a:stretch/>
        </p:blipFill>
        <p:spPr>
          <a:xfrm>
            <a:off x="0" y="0"/>
            <a:ext cx="9143999" cy="5143500"/>
          </a:xfrm>
          <a:prstGeom prst="rect">
            <a:avLst/>
          </a:prstGeom>
          <a:noFill/>
          <a:ln>
            <a:noFill/>
          </a:ln>
        </p:spPr>
      </p:pic>
      <p:sp>
        <p:nvSpPr>
          <p:cNvPr id="6" name="Rectangle 5"/>
          <p:cNvSpPr/>
          <p:nvPr userDrawn="1"/>
        </p:nvSpPr>
        <p:spPr bwMode="ltGray">
          <a:xfrm>
            <a:off x="287487" y="275035"/>
            <a:ext cx="6205388" cy="3864769"/>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878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2775" t="17789" r="5570" b="13314"/>
          <a:stretch/>
        </p:blipFill>
        <p:spPr>
          <a:xfrm>
            <a:off x="-1" y="0"/>
            <a:ext cx="9144001" cy="5143500"/>
          </a:xfrm>
          <a:prstGeom prst="rect">
            <a:avLst/>
          </a:prstGeom>
          <a:noFill/>
          <a:ln>
            <a:noFill/>
          </a:ln>
        </p:spPr>
      </p:pic>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4" y="1841282"/>
            <a:ext cx="8089901" cy="1144929"/>
          </a:xfrm>
        </p:spPr>
        <p:txBody>
          <a:bodyPr vert="horz" wrap="square" lIns="91440" tIns="45720" rIns="91440" bIns="45720" rtlCol="0" anchor="b" anchorCtr="0">
            <a:spAutoFit/>
          </a:bodyPr>
          <a:lstStyle>
            <a:lvl1pPr marL="280988" indent="-280988">
              <a:lnSpc>
                <a:spcPct val="90000"/>
              </a:lnSpc>
              <a:defRPr lang="en-US" sz="3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294849"/>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3040" y="4383396"/>
            <a:ext cx="2510524" cy="550553"/>
          </a:xfrm>
          <a:prstGeom prst="rect">
            <a:avLst/>
          </a:prstGeom>
        </p:spPr>
      </p:pic>
      <p:cxnSp>
        <p:nvCxnSpPr>
          <p:cNvPr id="23" name="Straight Connector 22"/>
          <p:cNvCxnSpPr/>
          <p:nvPr userDrawn="1"/>
        </p:nvCxnSpPr>
        <p:spPr>
          <a:xfrm>
            <a:off x="277813" y="4204960"/>
            <a:ext cx="859536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cxnSp>
      <p:sp>
        <p:nvSpPr>
          <p:cNvPr id="24"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25"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26"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1837120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959" y="744420"/>
            <a:ext cx="8715166" cy="2723823"/>
          </a:xfrm>
        </p:spPr>
        <p:txBody>
          <a:bodyPr vert="horz" wrap="square" lIns="91440" tIns="45720" rIns="91440" bIns="45720" rtlCol="0" anchor="b" anchorCtr="0">
            <a:spAutoFit/>
          </a:bodyPr>
          <a:lstStyle>
            <a:lvl1pPr marL="280988" indent="-280988">
              <a:lnSpc>
                <a:spcPct val="90000"/>
              </a:lnSpc>
              <a:defRPr lang="en-US" sz="3800" spc="-20"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458637" y="3691156"/>
            <a:ext cx="7934476" cy="541425"/>
          </a:xfrm>
        </p:spPr>
        <p:txBody>
          <a:bodyPr vert="horz" wrap="square" lIns="91440" tIns="45720" rIns="91440" bIns="45720" rtlCol="0">
            <a:noAutofit/>
          </a:bodyPr>
          <a:lstStyle>
            <a:lvl1pPr marL="0" indent="0">
              <a:spcBef>
                <a:spcPts val="300"/>
              </a:spcBef>
              <a:buNone/>
              <a:defRPr lang="en-US" sz="12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0674406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9993"/>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8912" y="113385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9993"/>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8912" y="1481328"/>
            <a:ext cx="8325548" cy="2675805"/>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056" y="1133856"/>
            <a:ext cx="8087171" cy="235449"/>
          </a:xfrm>
        </p:spPr>
        <p:txBody>
          <a:bodyPr anchor="t"/>
          <a:lstStyle>
            <a:lvl1pPr marL="0" indent="0">
              <a:buNone/>
              <a:defRPr sz="18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18"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9"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20"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5023"/>
            <a:ext cx="8080375" cy="5632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438912" y="1179576"/>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056" y="760463"/>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681728" y="1179576"/>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21"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22"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0040"/>
            <a:ext cx="8080375" cy="5632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448056" y="758994"/>
            <a:ext cx="8077645" cy="287387"/>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6"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7"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0"/>
            <a:ext cx="9144000" cy="4224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1354" y="0"/>
            <a:ext cx="9141291" cy="5143500"/>
          </a:xfrm>
          <a:prstGeom prst="rect">
            <a:avLst/>
          </a:prstGeom>
        </p:spPr>
      </p:pic>
    </p:spTree>
    <p:extLst>
      <p:ext uri="{BB962C8B-B14F-4D97-AF65-F5344CB8AC3E}">
        <p14:creationId xmlns:p14="http://schemas.microsoft.com/office/powerpoint/2010/main" val="194683794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bwMode="auto">
          <a:xfrm>
            <a:off x="2324100" y="1689100"/>
            <a:ext cx="0" cy="307777"/>
          </a:xfrm>
          <a:prstGeom prst="rect">
            <a:avLst/>
          </a:prstGeom>
          <a:noFill/>
          <a:ln w="19050" algn="ctr">
            <a:noFill/>
            <a:miter lim="800000"/>
            <a:headEnd/>
            <a:tailEnd/>
          </a:ln>
        </p:spPr>
        <p:txBody>
          <a:bodyPr wrap="none" lIns="0" tIns="0" rIns="0" bIns="0" rtlCol="0">
            <a:spAutoFit/>
          </a:bodyPr>
          <a:lstStyle/>
          <a:p>
            <a:endParaRPr lang="en-US" sz="2000" dirty="0" err="1"/>
          </a:p>
        </p:txBody>
      </p:sp>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2953467" y="2224373"/>
            <a:ext cx="3244582" cy="71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3045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7672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invGray">
          <a:xfrm>
            <a:off x="287487" y="275035"/>
            <a:ext cx="6205388" cy="3864769"/>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4165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6" name="Rectangle 5"/>
          <p:cNvSpPr/>
          <p:nvPr userDrawn="1"/>
        </p:nvSpPr>
        <p:spPr bwMode="ltGray">
          <a:xfrm>
            <a:off x="287487" y="275035"/>
            <a:ext cx="6205388" cy="386476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2659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647" t="13225" r="3105" b="7252"/>
          <a:stretch/>
        </p:blipFill>
        <p:spPr bwMode="ltGray">
          <a:xfrm>
            <a:off x="0" y="0"/>
            <a:ext cx="9143999" cy="5143500"/>
          </a:xfrm>
          <a:prstGeom prst="rect">
            <a:avLst/>
          </a:prstGeom>
          <a:noFill/>
          <a:ln>
            <a:noFill/>
          </a:ln>
        </p:spPr>
      </p:pic>
      <p:sp>
        <p:nvSpPr>
          <p:cNvPr id="6" name="Rectangle 5"/>
          <p:cNvSpPr/>
          <p:nvPr userDrawn="1"/>
        </p:nvSpPr>
        <p:spPr bwMode="ltGray">
          <a:xfrm>
            <a:off x="287487" y="275035"/>
            <a:ext cx="6205388" cy="3864769"/>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460085" y="1790698"/>
            <a:ext cx="603279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6178" y="2216645"/>
            <a:ext cx="6026698"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9786" y="3680815"/>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CA65D26-67D5-4CD2-90EC-E629659F24B3}" type="datetime1">
              <a:rPr lang="en-US" smtClean="0"/>
              <a:pPr/>
              <a:t>2/13/2024</a:t>
            </a:fld>
            <a:endParaRPr lang="en-US" dirty="0"/>
          </a:p>
        </p:txBody>
      </p:sp>
      <p:sp>
        <p:nvSpPr>
          <p:cNvPr id="3" name="Text Placeholder 2"/>
          <p:cNvSpPr>
            <a:spLocks noGrp="1"/>
          </p:cNvSpPr>
          <p:nvPr>
            <p:ph type="body" sz="quarter" idx="10"/>
          </p:nvPr>
        </p:nvSpPr>
        <p:spPr>
          <a:xfrm>
            <a:off x="548179" y="3072725"/>
            <a:ext cx="5944696" cy="273844"/>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542830" y="638979"/>
            <a:ext cx="2411514" cy="52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039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2775" t="17789" r="5570" b="13314"/>
          <a:stretch/>
        </p:blipFill>
        <p:spPr>
          <a:xfrm>
            <a:off x="-1" y="0"/>
            <a:ext cx="9144001" cy="5143500"/>
          </a:xfrm>
          <a:prstGeom prst="rect">
            <a:avLst/>
          </a:prstGeom>
          <a:noFill/>
          <a:ln>
            <a:noFill/>
          </a:ln>
        </p:spPr>
      </p:pic>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4" y="1841282"/>
            <a:ext cx="8089901" cy="1144929"/>
          </a:xfrm>
        </p:spPr>
        <p:txBody>
          <a:bodyPr vert="horz" wrap="square" lIns="91440" tIns="45720" rIns="91440" bIns="45720" rtlCol="0" anchor="b" anchorCtr="0">
            <a:spAutoFit/>
          </a:bodyPr>
          <a:lstStyle>
            <a:lvl1pPr marL="280988" indent="-280988">
              <a:lnSpc>
                <a:spcPct val="90000"/>
              </a:lnSpc>
              <a:defRPr lang="en-US" sz="3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294849"/>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3040" y="4383396"/>
            <a:ext cx="2510524" cy="550553"/>
          </a:xfrm>
          <a:prstGeom prst="rect">
            <a:avLst/>
          </a:prstGeom>
        </p:spPr>
      </p:pic>
      <p:cxnSp>
        <p:nvCxnSpPr>
          <p:cNvPr id="23" name="Straight Connector 22"/>
          <p:cNvCxnSpPr/>
          <p:nvPr userDrawn="1"/>
        </p:nvCxnSpPr>
        <p:spPr>
          <a:xfrm>
            <a:off x="277813" y="4204960"/>
            <a:ext cx="859536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cxnSp>
      <p:sp>
        <p:nvSpPr>
          <p:cNvPr id="24"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25"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26"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959" y="744420"/>
            <a:ext cx="8715166" cy="2723823"/>
          </a:xfrm>
        </p:spPr>
        <p:txBody>
          <a:bodyPr vert="horz" wrap="square" lIns="91440" tIns="45720" rIns="91440" bIns="45720" rtlCol="0" anchor="b" anchorCtr="0">
            <a:spAutoFit/>
          </a:bodyPr>
          <a:lstStyle>
            <a:lvl1pPr marL="280988" indent="-280988">
              <a:lnSpc>
                <a:spcPct val="90000"/>
              </a:lnSpc>
              <a:defRPr lang="en-US" sz="3800" spc="-20"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458637" y="3691156"/>
            <a:ext cx="7934476" cy="541425"/>
          </a:xfrm>
        </p:spPr>
        <p:txBody>
          <a:bodyPr vert="horz" wrap="square" lIns="91440" tIns="45720" rIns="91440" bIns="45720" rtlCol="0">
            <a:noAutofit/>
          </a:bodyPr>
          <a:lstStyle>
            <a:lvl1pPr marL="0" indent="0">
              <a:spcBef>
                <a:spcPts val="300"/>
              </a:spcBef>
              <a:buNone/>
              <a:defRPr lang="en-US" sz="12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17"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8"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9"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0"/>
            <a:ext cx="8089900" cy="458587"/>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432940" y="1136707"/>
            <a:ext cx="8089901" cy="1246495"/>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373040" y="4383396"/>
            <a:ext cx="2510524" cy="550554"/>
          </a:xfrm>
          <a:prstGeom prst="rect">
            <a:avLst/>
          </a:prstGeom>
        </p:spPr>
      </p:pic>
      <p:cxnSp>
        <p:nvCxnSpPr>
          <p:cNvPr id="20" name="Straight Connector 19"/>
          <p:cNvCxnSpPr/>
          <p:nvPr userDrawn="1"/>
        </p:nvCxnSpPr>
        <p:spPr>
          <a:xfrm>
            <a:off x="277813" y="420496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1"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22"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23"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35" r:id="rId1"/>
    <p:sldLayoutId id="2147483933" r:id="rId2"/>
    <p:sldLayoutId id="2147483934" r:id="rId3"/>
    <p:sldLayoutId id="2147484021" r:id="rId4"/>
    <p:sldLayoutId id="2147484022" r:id="rId5"/>
    <p:sldLayoutId id="2147484023" r:id="rId6"/>
    <p:sldLayoutId id="2147484024" r:id="rId7"/>
    <p:sldLayoutId id="2147483939" r:id="rId8"/>
    <p:sldLayoutId id="2147483940" r:id="rId9"/>
    <p:sldLayoutId id="2147483941" r:id="rId10"/>
    <p:sldLayoutId id="2147483950" r:id="rId11"/>
    <p:sldLayoutId id="2147483942" r:id="rId12"/>
    <p:sldLayoutId id="2147483943" r:id="rId13"/>
    <p:sldLayoutId id="2147483944" r:id="rId14"/>
    <p:sldLayoutId id="2147483945" r:id="rId15"/>
    <p:sldLayoutId id="2147483946" r:id="rId16"/>
    <p:sldLayoutId id="2147483947" r:id="rId17"/>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040"/>
            <a:ext cx="8089900" cy="458587"/>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438912" y="1136582"/>
            <a:ext cx="8089901" cy="1246495"/>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373040" y="4383396"/>
            <a:ext cx="2510524" cy="550553"/>
          </a:xfrm>
          <a:prstGeom prst="rect">
            <a:avLst/>
          </a:prstGeom>
        </p:spPr>
      </p:pic>
      <p:sp>
        <p:nvSpPr>
          <p:cNvPr id="16" name="Date Placeholder 4"/>
          <p:cNvSpPr>
            <a:spLocks noGrp="1"/>
          </p:cNvSpPr>
          <p:nvPr>
            <p:ph type="dt" sz="half" idx="2"/>
          </p:nvPr>
        </p:nvSpPr>
        <p:spPr>
          <a:xfrm>
            <a:off x="5558438" y="4636070"/>
            <a:ext cx="579999" cy="129217"/>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9EB3265C-F0D4-410E-8C75-9C1664655489}" type="datetime1">
              <a:rPr lang="en-US" smtClean="0"/>
              <a:pPr/>
              <a:t>2/13/2024</a:t>
            </a:fld>
            <a:endParaRPr lang="en-US" dirty="0"/>
          </a:p>
        </p:txBody>
      </p:sp>
      <p:sp>
        <p:nvSpPr>
          <p:cNvPr id="17" name="Footer Placeholder 5"/>
          <p:cNvSpPr>
            <a:spLocks noGrp="1"/>
          </p:cNvSpPr>
          <p:nvPr>
            <p:ph type="ftr" sz="quarter" idx="3"/>
          </p:nvPr>
        </p:nvSpPr>
        <p:spPr>
          <a:xfrm>
            <a:off x="548150" y="4649396"/>
            <a:ext cx="4310907" cy="10348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r>
              <a:rPr lang="en-US" dirty="0"/>
              <a:t>Presentation Title and/or Sub Brand Name Here</a:t>
            </a:r>
          </a:p>
        </p:txBody>
      </p:sp>
      <p:sp>
        <p:nvSpPr>
          <p:cNvPr id="18" name="Slide Number Placeholder 6"/>
          <p:cNvSpPr>
            <a:spLocks noGrp="1"/>
          </p:cNvSpPr>
          <p:nvPr>
            <p:ph type="sldNum" sz="quarter" idx="4"/>
          </p:nvPr>
        </p:nvSpPr>
        <p:spPr>
          <a:xfrm>
            <a:off x="272105" y="4636928"/>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4025" r:id="rId1"/>
    <p:sldLayoutId id="2147484031" r:id="rId2"/>
    <p:sldLayoutId id="2147484026" r:id="rId3"/>
    <p:sldLayoutId id="2147484027" r:id="rId4"/>
    <p:sldLayoutId id="2147484028" r:id="rId5"/>
    <p:sldLayoutId id="2147484029" r:id="rId6"/>
    <p:sldLayoutId id="2147484030" r:id="rId7"/>
    <p:sldLayoutId id="2147484032" r:id="rId8"/>
    <p:sldLayoutId id="2147483961" r:id="rId9"/>
    <p:sldLayoutId id="2147483962" r:id="rId10"/>
    <p:sldLayoutId id="2147483963" r:id="rId11"/>
    <p:sldLayoutId id="2147483964" r:id="rId12"/>
    <p:sldLayoutId id="2147483965" r:id="rId13"/>
    <p:sldLayoutId id="2147483966" r:id="rId14"/>
    <p:sldLayoutId id="2147484033" r:id="rId15"/>
    <p:sldLayoutId id="2147484034" r:id="rId16"/>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6.JPG"/><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40.emf"/><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Welcome to Pediatric Emergencies Bootcamp!</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a:t>
            </a:fld>
            <a:endParaRPr lang="en-US" dirty="0"/>
          </a:p>
        </p:txBody>
      </p:sp>
      <p:sp>
        <p:nvSpPr>
          <p:cNvPr id="5" name="Content Placeholder 4">
            <a:extLst>
              <a:ext uri="{FF2B5EF4-FFF2-40B4-BE49-F238E27FC236}">
                <a16:creationId xmlns:a16="http://schemas.microsoft.com/office/drawing/2014/main" id="{BA564BBF-2956-44F7-B2B1-A7993981B516}"/>
              </a:ext>
            </a:extLst>
          </p:cNvPr>
          <p:cNvSpPr>
            <a:spLocks noGrp="1"/>
          </p:cNvSpPr>
          <p:nvPr>
            <p:ph idx="1"/>
          </p:nvPr>
        </p:nvSpPr>
        <p:spPr>
          <a:xfrm>
            <a:off x="438912" y="1024134"/>
            <a:ext cx="8325548" cy="2675805"/>
          </a:xfrm>
        </p:spPr>
        <p:txBody>
          <a:bodyPr/>
          <a:lstStyle/>
          <a:p>
            <a:r>
              <a:rPr lang="en-US" dirty="0"/>
              <a:t>Speakers</a:t>
            </a:r>
          </a:p>
          <a:p>
            <a:pPr lvl="1"/>
            <a:r>
              <a:rPr lang="en-US" b="1" dirty="0"/>
              <a:t>Mimi Lu, MD</a:t>
            </a:r>
          </a:p>
          <a:p>
            <a:pPr lvl="2"/>
            <a:r>
              <a:rPr lang="en-US" dirty="0"/>
              <a:t>Pediatric EKGs</a:t>
            </a:r>
          </a:p>
          <a:p>
            <a:pPr lvl="1"/>
            <a:r>
              <a:rPr lang="en-US" b="1" dirty="0"/>
              <a:t>Dina Wallin, MD</a:t>
            </a:r>
          </a:p>
          <a:p>
            <a:pPr lvl="2"/>
            <a:r>
              <a:rPr lang="en-US" dirty="0"/>
              <a:t>Pediatric fever</a:t>
            </a:r>
          </a:p>
          <a:p>
            <a:pPr lvl="1"/>
            <a:r>
              <a:rPr lang="en-US" b="1" dirty="0"/>
              <a:t>Carol Chen, MD MPH</a:t>
            </a:r>
          </a:p>
          <a:p>
            <a:pPr lvl="2"/>
            <a:r>
              <a:rPr lang="en-US" dirty="0"/>
              <a:t>Pediatric pain management and anxiolysis</a:t>
            </a:r>
          </a:p>
        </p:txBody>
      </p:sp>
    </p:spTree>
    <p:extLst>
      <p:ext uri="{BB962C8B-B14F-4D97-AF65-F5344CB8AC3E}">
        <p14:creationId xmlns:p14="http://schemas.microsoft.com/office/powerpoint/2010/main" val="27125703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1 (cont’d)</a:t>
            </a:r>
          </a:p>
        </p:txBody>
      </p:sp>
      <p:sp>
        <p:nvSpPr>
          <p:cNvPr id="3" name="Content Placeholder 2"/>
          <p:cNvSpPr>
            <a:spLocks noGrp="1"/>
          </p:cNvSpPr>
          <p:nvPr>
            <p:ph idx="1"/>
          </p:nvPr>
        </p:nvSpPr>
        <p:spPr>
          <a:xfrm>
            <a:off x="438912" y="1258432"/>
            <a:ext cx="8325548" cy="1747140"/>
          </a:xfrm>
        </p:spPr>
        <p:txBody>
          <a:bodyPr/>
          <a:lstStyle/>
          <a:p>
            <a:pPr marL="230187" lvl="1" indent="0">
              <a:buNone/>
            </a:pPr>
            <a:r>
              <a:rPr lang="en-US" dirty="0"/>
              <a:t>A+P: Mild dehydration in the setting of a likely acute gastroenteritis.</a:t>
            </a:r>
          </a:p>
          <a:p>
            <a:pPr lvl="1">
              <a:buFontTx/>
              <a:buChar char="-"/>
            </a:pPr>
            <a:r>
              <a:rPr lang="en-US" dirty="0"/>
              <a:t>ondansetron and oral challenge</a:t>
            </a:r>
          </a:p>
          <a:p>
            <a:pPr marL="230187" lvl="1" indent="0">
              <a:buNone/>
            </a:pPr>
            <a:endParaRPr lang="en-US" sz="1600" dirty="0"/>
          </a:p>
          <a:p>
            <a:pPr marL="230187" lvl="1" indent="0">
              <a:buNone/>
            </a:pPr>
            <a:endParaRPr lang="en-US" sz="1600" dirty="0"/>
          </a:p>
          <a:p>
            <a:pPr lvl="1"/>
            <a:r>
              <a:rPr lang="en-US" dirty="0"/>
              <a:t>Vomits about 5 minutes after taking the ondansetron.  </a:t>
            </a:r>
          </a:p>
          <a:p>
            <a:pPr lvl="1"/>
            <a:r>
              <a:rPr lang="en-US" dirty="0"/>
              <a:t>Plan is to place a PIV and give fluids.</a:t>
            </a:r>
          </a:p>
          <a:p>
            <a:pPr lvl="1"/>
            <a:r>
              <a:rPr lang="en-US" dirty="0"/>
              <a:t>Child overhears you and starts crying.</a:t>
            </a:r>
          </a:p>
          <a:p>
            <a:pPr marL="230187" lvl="1" indent="0">
              <a:buNone/>
            </a:pPr>
            <a:endParaRPr lang="en-US" sz="1600" dirty="0"/>
          </a:p>
          <a:p>
            <a:pPr marL="230187" lvl="1" indent="0">
              <a:buNone/>
            </a:pPr>
            <a:endParaRPr lang="en-US" sz="1600"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10</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9" name="Picture 8">
            <a:extLst>
              <a:ext uri="{FF2B5EF4-FFF2-40B4-BE49-F238E27FC236}">
                <a16:creationId xmlns:a16="http://schemas.microsoft.com/office/drawing/2014/main" id="{30B50D22-B3EE-47B9-973E-AE888E84F801}"/>
              </a:ext>
            </a:extLst>
          </p:cNvPr>
          <p:cNvPicPr>
            <a:picLocks noChangeAspect="1"/>
          </p:cNvPicPr>
          <p:nvPr/>
        </p:nvPicPr>
        <p:blipFill>
          <a:blip r:embed="rId3"/>
          <a:stretch>
            <a:fillRect/>
          </a:stretch>
        </p:blipFill>
        <p:spPr>
          <a:xfrm>
            <a:off x="6459583" y="1795193"/>
            <a:ext cx="1691639" cy="2468053"/>
          </a:xfrm>
          <a:prstGeom prst="rect">
            <a:avLst/>
          </a:prstGeom>
        </p:spPr>
      </p:pic>
    </p:spTree>
    <p:extLst>
      <p:ext uri="{BB962C8B-B14F-4D97-AF65-F5344CB8AC3E}">
        <p14:creationId xmlns:p14="http://schemas.microsoft.com/office/powerpoint/2010/main" val="2404817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1 - Where to begin?</a:t>
            </a:r>
          </a:p>
        </p:txBody>
      </p:sp>
      <p:sp>
        <p:nvSpPr>
          <p:cNvPr id="3" name="Content Placeholder 2"/>
          <p:cNvSpPr>
            <a:spLocks noGrp="1"/>
          </p:cNvSpPr>
          <p:nvPr>
            <p:ph idx="1"/>
          </p:nvPr>
        </p:nvSpPr>
        <p:spPr>
          <a:xfrm>
            <a:off x="470264" y="905787"/>
            <a:ext cx="8325548" cy="1747140"/>
          </a:xfrm>
        </p:spPr>
        <p:txBody>
          <a:bodyPr/>
          <a:lstStyle/>
          <a:p>
            <a:pPr marL="230187" lvl="1" indent="0">
              <a:buNone/>
            </a:pPr>
            <a:r>
              <a:rPr lang="en-US" dirty="0"/>
              <a:t>Verbal versus pre-verbal children</a:t>
            </a:r>
          </a:p>
          <a:p>
            <a:pPr marL="858837" lvl="2" indent="-342900">
              <a:buAutoNum type="arabicPeriod"/>
            </a:pPr>
            <a:endParaRPr lang="en-US" sz="1600"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11</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8" name="Picture 7">
            <a:extLst>
              <a:ext uri="{FF2B5EF4-FFF2-40B4-BE49-F238E27FC236}">
                <a16:creationId xmlns:a16="http://schemas.microsoft.com/office/drawing/2014/main" id="{1779EFDA-7938-48BA-8EC9-3A290F68CA49}"/>
              </a:ext>
            </a:extLst>
          </p:cNvPr>
          <p:cNvPicPr>
            <a:picLocks noChangeAspect="1"/>
          </p:cNvPicPr>
          <p:nvPr/>
        </p:nvPicPr>
        <p:blipFill>
          <a:blip r:embed="rId3"/>
          <a:stretch>
            <a:fillRect/>
          </a:stretch>
        </p:blipFill>
        <p:spPr>
          <a:xfrm>
            <a:off x="129672" y="1332410"/>
            <a:ext cx="4416210" cy="3312157"/>
          </a:xfrm>
          <a:prstGeom prst="rect">
            <a:avLst/>
          </a:prstGeom>
        </p:spPr>
      </p:pic>
      <p:pic>
        <p:nvPicPr>
          <p:cNvPr id="10" name="Picture 9">
            <a:extLst>
              <a:ext uri="{FF2B5EF4-FFF2-40B4-BE49-F238E27FC236}">
                <a16:creationId xmlns:a16="http://schemas.microsoft.com/office/drawing/2014/main" id="{6C89E588-07CF-4425-859D-C3D7C386D2FD}"/>
              </a:ext>
            </a:extLst>
          </p:cNvPr>
          <p:cNvPicPr>
            <a:picLocks noChangeAspect="1"/>
          </p:cNvPicPr>
          <p:nvPr/>
        </p:nvPicPr>
        <p:blipFill>
          <a:blip r:embed="rId4"/>
          <a:stretch>
            <a:fillRect/>
          </a:stretch>
        </p:blipFill>
        <p:spPr>
          <a:xfrm>
            <a:off x="4558948" y="1332410"/>
            <a:ext cx="4416210" cy="3312157"/>
          </a:xfrm>
          <a:prstGeom prst="rect">
            <a:avLst/>
          </a:prstGeom>
        </p:spPr>
      </p:pic>
    </p:spTree>
    <p:extLst>
      <p:ext uri="{BB962C8B-B14F-4D97-AF65-F5344CB8AC3E}">
        <p14:creationId xmlns:p14="http://schemas.microsoft.com/office/powerpoint/2010/main" val="3770702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Non-pharmacological Pain Control in Children</a:t>
            </a:r>
          </a:p>
        </p:txBody>
      </p:sp>
      <p:sp>
        <p:nvSpPr>
          <p:cNvPr id="3" name="Content Placeholder 2"/>
          <p:cNvSpPr>
            <a:spLocks noGrp="1"/>
          </p:cNvSpPr>
          <p:nvPr>
            <p:ph idx="1"/>
          </p:nvPr>
        </p:nvSpPr>
        <p:spPr>
          <a:xfrm>
            <a:off x="786867" y="1371615"/>
            <a:ext cx="8413775" cy="582603"/>
          </a:xfrm>
        </p:spPr>
        <p:txBody>
          <a:bodyPr/>
          <a:lstStyle/>
          <a:p>
            <a:r>
              <a:rPr lang="en-US" sz="2000" dirty="0"/>
              <a:t>Physical contact is critical. </a:t>
            </a:r>
          </a:p>
          <a:p>
            <a:endParaRPr lang="en-US" sz="2000"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12</a:t>
            </a:fld>
            <a:endParaRPr lang="en-US" dirty="0"/>
          </a:p>
        </p:txBody>
      </p:sp>
      <p:sp>
        <p:nvSpPr>
          <p:cNvPr id="10" name="Content Placeholder 2">
            <a:extLst>
              <a:ext uri="{FF2B5EF4-FFF2-40B4-BE49-F238E27FC236}">
                <a16:creationId xmlns:a16="http://schemas.microsoft.com/office/drawing/2014/main" id="{9ACDAB69-45A2-4AC1-98FD-9308408656A3}"/>
              </a:ext>
            </a:extLst>
          </p:cNvPr>
          <p:cNvSpPr txBox="1">
            <a:spLocks/>
          </p:cNvSpPr>
          <p:nvPr/>
        </p:nvSpPr>
        <p:spPr>
          <a:xfrm>
            <a:off x="786867" y="2353304"/>
            <a:ext cx="8325548" cy="478101"/>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Distraction is king.</a:t>
            </a:r>
          </a:p>
          <a:p>
            <a:endParaRPr lang="en-US" sz="2000" dirty="0"/>
          </a:p>
        </p:txBody>
      </p:sp>
      <p:sp>
        <p:nvSpPr>
          <p:cNvPr id="11" name="Content Placeholder 2">
            <a:extLst>
              <a:ext uri="{FF2B5EF4-FFF2-40B4-BE49-F238E27FC236}">
                <a16:creationId xmlns:a16="http://schemas.microsoft.com/office/drawing/2014/main" id="{41D7426E-8F1E-4DFC-A948-E2A4F160931D}"/>
              </a:ext>
            </a:extLst>
          </p:cNvPr>
          <p:cNvSpPr txBox="1">
            <a:spLocks/>
          </p:cNvSpPr>
          <p:nvPr/>
        </p:nvSpPr>
        <p:spPr>
          <a:xfrm>
            <a:off x="786867" y="3353023"/>
            <a:ext cx="3396713" cy="478101"/>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Deep breathing or counting can help with anxiety.</a:t>
            </a:r>
          </a:p>
          <a:p>
            <a:endParaRPr lang="en-US" sz="2000" dirty="0"/>
          </a:p>
          <a:p>
            <a:endParaRPr lang="en-US" sz="2000" dirty="0"/>
          </a:p>
        </p:txBody>
      </p:sp>
      <p:pic>
        <p:nvPicPr>
          <p:cNvPr id="1028" name="Picture 4" descr="Free Images : hand, man, person, people, leg, finger, communication, arm,  muscle, holding hands, close up, human body, friends, comfort, adult,  interaction, sense, human action, physical fitness, clasped hands,  assurance 3000x2400 - -">
            <a:extLst>
              <a:ext uri="{FF2B5EF4-FFF2-40B4-BE49-F238E27FC236}">
                <a16:creationId xmlns:a16="http://schemas.microsoft.com/office/drawing/2014/main" id="{747D7B31-CDED-41B5-91FC-F00F804EF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486" y="873036"/>
            <a:ext cx="2068474" cy="16564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Images : video game, play, color, child, toy, festival, fun, toddler,  glasses, distraction, game boy, human positions, hearing protection  3759x2808 - - 924851 - Free stock photos - PxHere">
            <a:extLst>
              <a:ext uri="{FF2B5EF4-FFF2-40B4-BE49-F238E27FC236}">
                <a16:creationId xmlns:a16="http://schemas.microsoft.com/office/drawing/2014/main" id="{E13B7442-81C1-4B3E-80C1-D8317E459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628" y="2614037"/>
            <a:ext cx="2545294" cy="189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What you need to know to choose an analgesic</a:t>
            </a:r>
          </a:p>
        </p:txBody>
      </p:sp>
      <p:sp>
        <p:nvSpPr>
          <p:cNvPr id="16" name="Slide Number Placeholder 6"/>
          <p:cNvSpPr>
            <a:spLocks noGrp="1"/>
          </p:cNvSpPr>
          <p:nvPr>
            <p:ph type="sldNum" sz="quarter" idx="4"/>
          </p:nvPr>
        </p:nvSpPr>
        <p:spPr>
          <a:xfrm>
            <a:off x="32435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13</a:t>
            </a:fld>
            <a:endParaRPr lang="en-US" dirty="0"/>
          </a:p>
        </p:txBody>
      </p:sp>
      <p:graphicFrame>
        <p:nvGraphicFramePr>
          <p:cNvPr id="3" name="Table 2">
            <a:extLst>
              <a:ext uri="{FF2B5EF4-FFF2-40B4-BE49-F238E27FC236}">
                <a16:creationId xmlns:a16="http://schemas.microsoft.com/office/drawing/2014/main" id="{A16D36C2-DCA5-4365-A048-204DB276082B}"/>
              </a:ext>
            </a:extLst>
          </p:cNvPr>
          <p:cNvGraphicFramePr>
            <a:graphicFrameLocks noGrp="1"/>
          </p:cNvGraphicFramePr>
          <p:nvPr>
            <p:extLst>
              <p:ext uri="{D42A27DB-BD31-4B8C-83A1-F6EECF244321}">
                <p14:modId xmlns:p14="http://schemas.microsoft.com/office/powerpoint/2010/main" val="4045179783"/>
              </p:ext>
            </p:extLst>
          </p:nvPr>
        </p:nvGraphicFramePr>
        <p:xfrm>
          <a:off x="6417661" y="1036751"/>
          <a:ext cx="1873770" cy="2559116"/>
        </p:xfrm>
        <a:graphic>
          <a:graphicData uri="http://schemas.openxmlformats.org/drawingml/2006/table">
            <a:tbl>
              <a:tblPr firstRow="1" bandRow="1">
                <a:tableStyleId>{5C22544A-7EE6-4342-B048-85BDC9FD1C3A}</a:tableStyleId>
              </a:tblPr>
              <a:tblGrid>
                <a:gridCol w="1873770">
                  <a:extLst>
                    <a:ext uri="{9D8B030D-6E8A-4147-A177-3AD203B41FA5}">
                      <a16:colId xmlns:a16="http://schemas.microsoft.com/office/drawing/2014/main" val="2731633820"/>
                    </a:ext>
                  </a:extLst>
                </a:gridCol>
              </a:tblGrid>
              <a:tr h="502619">
                <a:tc>
                  <a:txBody>
                    <a:bodyPr/>
                    <a:lstStyle/>
                    <a:p>
                      <a:pPr algn="ctr"/>
                      <a:r>
                        <a:rPr lang="en-US" dirty="0"/>
                        <a:t>Agent</a:t>
                      </a:r>
                    </a:p>
                  </a:txBody>
                  <a:tcPr/>
                </a:tc>
                <a:extLst>
                  <a:ext uri="{0D108BD9-81ED-4DB2-BD59-A6C34878D82A}">
                    <a16:rowId xmlns:a16="http://schemas.microsoft.com/office/drawing/2014/main" val="4076753466"/>
                  </a:ext>
                </a:extLst>
              </a:tr>
              <a:tr h="548640">
                <a:tc>
                  <a:txBody>
                    <a:bodyPr/>
                    <a:lstStyle/>
                    <a:p>
                      <a:r>
                        <a:rPr lang="en-US" dirty="0"/>
                        <a:t>Onset</a:t>
                      </a:r>
                    </a:p>
                  </a:txBody>
                  <a:tcPr/>
                </a:tc>
                <a:extLst>
                  <a:ext uri="{0D108BD9-81ED-4DB2-BD59-A6C34878D82A}">
                    <a16:rowId xmlns:a16="http://schemas.microsoft.com/office/drawing/2014/main" val="1691324694"/>
                  </a:ext>
                </a:extLst>
              </a:tr>
              <a:tr h="502619">
                <a:tc>
                  <a:txBody>
                    <a:bodyPr/>
                    <a:lstStyle/>
                    <a:p>
                      <a:r>
                        <a:rPr lang="en-US" dirty="0"/>
                        <a:t>Duration</a:t>
                      </a:r>
                    </a:p>
                  </a:txBody>
                  <a:tcPr/>
                </a:tc>
                <a:extLst>
                  <a:ext uri="{0D108BD9-81ED-4DB2-BD59-A6C34878D82A}">
                    <a16:rowId xmlns:a16="http://schemas.microsoft.com/office/drawing/2014/main" val="3847512750"/>
                  </a:ext>
                </a:extLst>
              </a:tr>
              <a:tr h="502619">
                <a:tc>
                  <a:txBody>
                    <a:bodyPr/>
                    <a:lstStyle/>
                    <a:p>
                      <a:r>
                        <a:rPr lang="en-US" dirty="0"/>
                        <a:t>Desired effects</a:t>
                      </a:r>
                    </a:p>
                  </a:txBody>
                  <a:tcPr/>
                </a:tc>
                <a:extLst>
                  <a:ext uri="{0D108BD9-81ED-4DB2-BD59-A6C34878D82A}">
                    <a16:rowId xmlns:a16="http://schemas.microsoft.com/office/drawing/2014/main" val="3920603814"/>
                  </a:ext>
                </a:extLst>
              </a:tr>
              <a:tr h="502619">
                <a:tc>
                  <a:txBody>
                    <a:bodyPr/>
                    <a:lstStyle/>
                    <a:p>
                      <a:r>
                        <a:rPr lang="en-US" dirty="0"/>
                        <a:t>Unwanted effects</a:t>
                      </a:r>
                    </a:p>
                  </a:txBody>
                  <a:tcPr/>
                </a:tc>
                <a:extLst>
                  <a:ext uri="{0D108BD9-81ED-4DB2-BD59-A6C34878D82A}">
                    <a16:rowId xmlns:a16="http://schemas.microsoft.com/office/drawing/2014/main" val="184587675"/>
                  </a:ext>
                </a:extLst>
              </a:tr>
            </a:tbl>
          </a:graphicData>
        </a:graphic>
      </p:graphicFrame>
      <p:graphicFrame>
        <p:nvGraphicFramePr>
          <p:cNvPr id="5" name="Table 4">
            <a:extLst>
              <a:ext uri="{FF2B5EF4-FFF2-40B4-BE49-F238E27FC236}">
                <a16:creationId xmlns:a16="http://schemas.microsoft.com/office/drawing/2014/main" id="{C190A6BF-E188-4370-A2AA-68259C0CD62E}"/>
              </a:ext>
            </a:extLst>
          </p:cNvPr>
          <p:cNvGraphicFramePr>
            <a:graphicFrameLocks noGrp="1"/>
          </p:cNvGraphicFramePr>
          <p:nvPr>
            <p:extLst>
              <p:ext uri="{D42A27DB-BD31-4B8C-83A1-F6EECF244321}">
                <p14:modId xmlns:p14="http://schemas.microsoft.com/office/powerpoint/2010/main" val="2189484404"/>
              </p:ext>
            </p:extLst>
          </p:nvPr>
        </p:nvGraphicFramePr>
        <p:xfrm>
          <a:off x="732454" y="1036751"/>
          <a:ext cx="2585700" cy="2834038"/>
        </p:xfrm>
        <a:graphic>
          <a:graphicData uri="http://schemas.openxmlformats.org/drawingml/2006/table">
            <a:tbl>
              <a:tblPr firstRow="1" bandRow="1">
                <a:tableStyleId>{5C22544A-7EE6-4342-B048-85BDC9FD1C3A}</a:tableStyleId>
              </a:tblPr>
              <a:tblGrid>
                <a:gridCol w="2585700">
                  <a:extLst>
                    <a:ext uri="{9D8B030D-6E8A-4147-A177-3AD203B41FA5}">
                      <a16:colId xmlns:a16="http://schemas.microsoft.com/office/drawing/2014/main" val="1426111662"/>
                    </a:ext>
                  </a:extLst>
                </a:gridCol>
              </a:tblGrid>
              <a:tr h="502619">
                <a:tc>
                  <a:txBody>
                    <a:bodyPr/>
                    <a:lstStyle/>
                    <a:p>
                      <a:pPr algn="ctr"/>
                      <a:r>
                        <a:rPr lang="en-US" dirty="0"/>
                        <a:t>Procedure</a:t>
                      </a:r>
                    </a:p>
                  </a:txBody>
                  <a:tcPr/>
                </a:tc>
                <a:extLst>
                  <a:ext uri="{0D108BD9-81ED-4DB2-BD59-A6C34878D82A}">
                    <a16:rowId xmlns:a16="http://schemas.microsoft.com/office/drawing/2014/main" val="4076753466"/>
                  </a:ext>
                </a:extLst>
              </a:tr>
              <a:tr h="548640">
                <a:tc>
                  <a:txBody>
                    <a:bodyPr/>
                    <a:lstStyle/>
                    <a:p>
                      <a:r>
                        <a:rPr lang="en-US" dirty="0"/>
                        <a:t>Expected pain severity</a:t>
                      </a:r>
                    </a:p>
                  </a:txBody>
                  <a:tcPr/>
                </a:tc>
                <a:extLst>
                  <a:ext uri="{0D108BD9-81ED-4DB2-BD59-A6C34878D82A}">
                    <a16:rowId xmlns:a16="http://schemas.microsoft.com/office/drawing/2014/main" val="1691324694"/>
                  </a:ext>
                </a:extLst>
              </a:tr>
              <a:tr h="502619">
                <a:tc>
                  <a:txBody>
                    <a:bodyPr/>
                    <a:lstStyle/>
                    <a:p>
                      <a:r>
                        <a:rPr lang="en-US" dirty="0"/>
                        <a:t>Expected pain duration</a:t>
                      </a:r>
                    </a:p>
                  </a:txBody>
                  <a:tcPr/>
                </a:tc>
                <a:extLst>
                  <a:ext uri="{0D108BD9-81ED-4DB2-BD59-A6C34878D82A}">
                    <a16:rowId xmlns:a16="http://schemas.microsoft.com/office/drawing/2014/main" val="3847512750"/>
                  </a:ext>
                </a:extLst>
              </a:tr>
              <a:tr h="502619">
                <a:tc>
                  <a:txBody>
                    <a:bodyPr/>
                    <a:lstStyle/>
                    <a:p>
                      <a:r>
                        <a:rPr lang="en-US" dirty="0"/>
                        <a:t>Required duration of immobility</a:t>
                      </a:r>
                    </a:p>
                  </a:txBody>
                  <a:tcPr/>
                </a:tc>
                <a:extLst>
                  <a:ext uri="{0D108BD9-81ED-4DB2-BD59-A6C34878D82A}">
                    <a16:rowId xmlns:a16="http://schemas.microsoft.com/office/drawing/2014/main" val="3920603814"/>
                  </a:ext>
                </a:extLst>
              </a:tr>
              <a:tr h="502619">
                <a:tc>
                  <a:txBody>
                    <a:bodyPr/>
                    <a:lstStyle/>
                    <a:p>
                      <a:r>
                        <a:rPr lang="en-US" dirty="0"/>
                        <a:t>Distressful or frightening appearance of procedure</a:t>
                      </a:r>
                    </a:p>
                  </a:txBody>
                  <a:tcPr/>
                </a:tc>
                <a:extLst>
                  <a:ext uri="{0D108BD9-81ED-4DB2-BD59-A6C34878D82A}">
                    <a16:rowId xmlns:a16="http://schemas.microsoft.com/office/drawing/2014/main" val="184587675"/>
                  </a:ext>
                </a:extLst>
              </a:tr>
            </a:tbl>
          </a:graphicData>
        </a:graphic>
      </p:graphicFrame>
      <p:graphicFrame>
        <p:nvGraphicFramePr>
          <p:cNvPr id="6" name="Table 5">
            <a:extLst>
              <a:ext uri="{FF2B5EF4-FFF2-40B4-BE49-F238E27FC236}">
                <a16:creationId xmlns:a16="http://schemas.microsoft.com/office/drawing/2014/main" id="{A75B1053-1A5D-4BC5-9D0E-BF7DE2FC0546}"/>
              </a:ext>
            </a:extLst>
          </p:cNvPr>
          <p:cNvGraphicFramePr>
            <a:graphicFrameLocks noGrp="1"/>
          </p:cNvGraphicFramePr>
          <p:nvPr>
            <p:extLst>
              <p:ext uri="{D42A27DB-BD31-4B8C-83A1-F6EECF244321}">
                <p14:modId xmlns:p14="http://schemas.microsoft.com/office/powerpoint/2010/main" val="843865847"/>
              </p:ext>
            </p:extLst>
          </p:nvPr>
        </p:nvGraphicFramePr>
        <p:xfrm>
          <a:off x="3672442" y="1036751"/>
          <a:ext cx="2390931" cy="3199196"/>
        </p:xfrm>
        <a:graphic>
          <a:graphicData uri="http://schemas.openxmlformats.org/drawingml/2006/table">
            <a:tbl>
              <a:tblPr firstRow="1" bandRow="1">
                <a:tableStyleId>{5C22544A-7EE6-4342-B048-85BDC9FD1C3A}</a:tableStyleId>
              </a:tblPr>
              <a:tblGrid>
                <a:gridCol w="2390931">
                  <a:extLst>
                    <a:ext uri="{9D8B030D-6E8A-4147-A177-3AD203B41FA5}">
                      <a16:colId xmlns:a16="http://schemas.microsoft.com/office/drawing/2014/main" val="732240477"/>
                    </a:ext>
                  </a:extLst>
                </a:gridCol>
              </a:tblGrid>
              <a:tr h="502619">
                <a:tc>
                  <a:txBody>
                    <a:bodyPr/>
                    <a:lstStyle/>
                    <a:p>
                      <a:pPr algn="ctr"/>
                      <a:r>
                        <a:rPr lang="en-US" dirty="0"/>
                        <a:t>Patient</a:t>
                      </a:r>
                    </a:p>
                  </a:txBody>
                  <a:tcPr/>
                </a:tc>
                <a:extLst>
                  <a:ext uri="{0D108BD9-81ED-4DB2-BD59-A6C34878D82A}">
                    <a16:rowId xmlns:a16="http://schemas.microsoft.com/office/drawing/2014/main" val="4076753466"/>
                  </a:ext>
                </a:extLst>
              </a:tr>
              <a:tr h="548640">
                <a:tc>
                  <a:txBody>
                    <a:bodyPr/>
                    <a:lstStyle/>
                    <a:p>
                      <a:r>
                        <a:rPr lang="en-US" dirty="0"/>
                        <a:t>Current pain rating</a:t>
                      </a:r>
                    </a:p>
                  </a:txBody>
                  <a:tcPr/>
                </a:tc>
                <a:extLst>
                  <a:ext uri="{0D108BD9-81ED-4DB2-BD59-A6C34878D82A}">
                    <a16:rowId xmlns:a16="http://schemas.microsoft.com/office/drawing/2014/main" val="1691324694"/>
                  </a:ext>
                </a:extLst>
              </a:tr>
              <a:tr h="502619">
                <a:tc>
                  <a:txBody>
                    <a:bodyPr/>
                    <a:lstStyle/>
                    <a:p>
                      <a:r>
                        <a:rPr lang="en-US" dirty="0"/>
                        <a:t>Prior experiences</a:t>
                      </a:r>
                    </a:p>
                  </a:txBody>
                  <a:tcPr/>
                </a:tc>
                <a:extLst>
                  <a:ext uri="{0D108BD9-81ED-4DB2-BD59-A6C34878D82A}">
                    <a16:rowId xmlns:a16="http://schemas.microsoft.com/office/drawing/2014/main" val="3847512750"/>
                  </a:ext>
                </a:extLst>
              </a:tr>
              <a:tr h="502619">
                <a:tc>
                  <a:txBody>
                    <a:bodyPr/>
                    <a:lstStyle/>
                    <a:p>
                      <a:r>
                        <a:rPr lang="en-US" dirty="0"/>
                        <a:t>Developmental age</a:t>
                      </a:r>
                    </a:p>
                  </a:txBody>
                  <a:tcPr/>
                </a:tc>
                <a:extLst>
                  <a:ext uri="{0D108BD9-81ED-4DB2-BD59-A6C34878D82A}">
                    <a16:rowId xmlns:a16="http://schemas.microsoft.com/office/drawing/2014/main" val="3920603814"/>
                  </a:ext>
                </a:extLst>
              </a:tr>
              <a:tr h="502619">
                <a:tc>
                  <a:txBody>
                    <a:bodyPr/>
                    <a:lstStyle/>
                    <a:p>
                      <a:r>
                        <a:rPr lang="en-US" dirty="0"/>
                        <a:t>Initial reaction to provider</a:t>
                      </a:r>
                    </a:p>
                  </a:txBody>
                  <a:tcPr/>
                </a:tc>
                <a:extLst>
                  <a:ext uri="{0D108BD9-81ED-4DB2-BD59-A6C34878D82A}">
                    <a16:rowId xmlns:a16="http://schemas.microsoft.com/office/drawing/2014/main" val="184587675"/>
                  </a:ext>
                </a:extLst>
              </a:tr>
              <a:tr h="502619">
                <a:tc>
                  <a:txBody>
                    <a:bodyPr/>
                    <a:lstStyle/>
                    <a:p>
                      <a:r>
                        <a:rPr lang="en-US" dirty="0"/>
                        <a:t>Parental expectation</a:t>
                      </a:r>
                    </a:p>
                  </a:txBody>
                  <a:tcPr/>
                </a:tc>
                <a:extLst>
                  <a:ext uri="{0D108BD9-81ED-4DB2-BD59-A6C34878D82A}">
                    <a16:rowId xmlns:a16="http://schemas.microsoft.com/office/drawing/2014/main" val="176951260"/>
                  </a:ext>
                </a:extLst>
              </a:tr>
            </a:tbl>
          </a:graphicData>
        </a:graphic>
      </p:graphicFrame>
    </p:spTree>
    <p:extLst>
      <p:ext uri="{BB962C8B-B14F-4D97-AF65-F5344CB8AC3E}">
        <p14:creationId xmlns:p14="http://schemas.microsoft.com/office/powerpoint/2010/main" val="5698677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Analgesics</a:t>
            </a:r>
          </a:p>
        </p:txBody>
      </p:sp>
      <p:sp>
        <p:nvSpPr>
          <p:cNvPr id="5" name="Content Placeholder 2">
            <a:extLst>
              <a:ext uri="{FF2B5EF4-FFF2-40B4-BE49-F238E27FC236}">
                <a16:creationId xmlns:a16="http://schemas.microsoft.com/office/drawing/2014/main" id="{5CFB2030-5105-4E1B-A922-5EDF3AA56901}"/>
              </a:ext>
            </a:extLst>
          </p:cNvPr>
          <p:cNvSpPr>
            <a:spLocks noGrp="1"/>
          </p:cNvSpPr>
          <p:nvPr>
            <p:ph idx="1"/>
          </p:nvPr>
        </p:nvSpPr>
        <p:spPr>
          <a:xfrm>
            <a:off x="4101737" y="1487601"/>
            <a:ext cx="4721505" cy="2675805"/>
          </a:xfrm>
        </p:spPr>
        <p:txBody>
          <a:bodyPr/>
          <a:lstStyle/>
          <a:p>
            <a:r>
              <a:rPr lang="en-US" dirty="0"/>
              <a:t>Ibuprofen</a:t>
            </a:r>
          </a:p>
          <a:p>
            <a:r>
              <a:rPr lang="en-US" dirty="0"/>
              <a:t>Acetaminophen</a:t>
            </a:r>
          </a:p>
          <a:p>
            <a:r>
              <a:rPr lang="en-US" dirty="0"/>
              <a:t>Sucrose</a:t>
            </a:r>
          </a:p>
        </p:txBody>
      </p:sp>
      <p:sp>
        <p:nvSpPr>
          <p:cNvPr id="8" name="Text Placeholder 7">
            <a:extLst>
              <a:ext uri="{FF2B5EF4-FFF2-40B4-BE49-F238E27FC236}">
                <a16:creationId xmlns:a16="http://schemas.microsoft.com/office/drawing/2014/main" id="{1A692841-5B58-4E0B-AF8F-A0B8A9FD006C}"/>
              </a:ext>
            </a:extLst>
          </p:cNvPr>
          <p:cNvSpPr>
            <a:spLocks noGrp="1"/>
          </p:cNvSpPr>
          <p:nvPr>
            <p:ph type="body" idx="10"/>
          </p:nvPr>
        </p:nvSpPr>
        <p:spPr>
          <a:xfrm>
            <a:off x="591747" y="1135896"/>
            <a:ext cx="8087171" cy="235449"/>
          </a:xfrm>
        </p:spPr>
        <p:txBody>
          <a:bodyPr/>
          <a:lstStyle/>
          <a:p>
            <a:r>
              <a:rPr lang="en-US" sz="2000" dirty="0"/>
              <a:t>Mild pain</a:t>
            </a:r>
          </a:p>
        </p:txBody>
      </p:sp>
      <p:sp>
        <p:nvSpPr>
          <p:cNvPr id="16" name="Slide Number Placeholder 6"/>
          <p:cNvSpPr>
            <a:spLocks noGrp="1"/>
          </p:cNvSpPr>
          <p:nvPr>
            <p:ph type="sldNum" sz="quarter" idx="4"/>
          </p:nvPr>
        </p:nvSpPr>
        <p:spPr>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14</a:t>
            </a:fld>
            <a:endParaRPr lang="en-US" dirty="0"/>
          </a:p>
        </p:txBody>
      </p:sp>
      <p:pic>
        <p:nvPicPr>
          <p:cNvPr id="4" name="Picture 3">
            <a:extLst>
              <a:ext uri="{FF2B5EF4-FFF2-40B4-BE49-F238E27FC236}">
                <a16:creationId xmlns:a16="http://schemas.microsoft.com/office/drawing/2014/main" id="{73683D8F-C90D-4301-924E-6856A6FCD469}"/>
              </a:ext>
            </a:extLst>
          </p:cNvPr>
          <p:cNvPicPr>
            <a:picLocks noChangeAspect="1"/>
          </p:cNvPicPr>
          <p:nvPr/>
        </p:nvPicPr>
        <p:blipFill>
          <a:blip r:embed="rId3"/>
          <a:stretch>
            <a:fillRect/>
          </a:stretch>
        </p:blipFill>
        <p:spPr>
          <a:xfrm>
            <a:off x="1079869" y="1859468"/>
            <a:ext cx="2299956" cy="1315134"/>
          </a:xfrm>
          <a:prstGeom prst="rect">
            <a:avLst/>
          </a:prstGeom>
        </p:spPr>
      </p:pic>
      <p:pic>
        <p:nvPicPr>
          <p:cNvPr id="10" name="Picture 9">
            <a:extLst>
              <a:ext uri="{FF2B5EF4-FFF2-40B4-BE49-F238E27FC236}">
                <a16:creationId xmlns:a16="http://schemas.microsoft.com/office/drawing/2014/main" id="{E305162D-EF7C-4FD5-AFBF-41D49B0027A5}"/>
              </a:ext>
            </a:extLst>
          </p:cNvPr>
          <p:cNvPicPr>
            <a:picLocks noChangeAspect="1"/>
          </p:cNvPicPr>
          <p:nvPr/>
        </p:nvPicPr>
        <p:blipFill>
          <a:blip r:embed="rId4"/>
          <a:stretch>
            <a:fillRect/>
          </a:stretch>
        </p:blipFill>
        <p:spPr>
          <a:xfrm>
            <a:off x="5806438" y="2497767"/>
            <a:ext cx="1750422" cy="1699929"/>
          </a:xfrm>
          <a:prstGeom prst="rect">
            <a:avLst/>
          </a:prstGeom>
        </p:spPr>
      </p:pic>
    </p:spTree>
    <p:extLst>
      <p:ext uri="{BB962C8B-B14F-4D97-AF65-F5344CB8AC3E}">
        <p14:creationId xmlns:p14="http://schemas.microsoft.com/office/powerpoint/2010/main" val="7308374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Analgesics</a:t>
            </a:r>
          </a:p>
        </p:txBody>
      </p:sp>
      <p:sp>
        <p:nvSpPr>
          <p:cNvPr id="5" name="Content Placeholder 2">
            <a:extLst>
              <a:ext uri="{FF2B5EF4-FFF2-40B4-BE49-F238E27FC236}">
                <a16:creationId xmlns:a16="http://schemas.microsoft.com/office/drawing/2014/main" id="{5CFB2030-5105-4E1B-A922-5EDF3AA56901}"/>
              </a:ext>
            </a:extLst>
          </p:cNvPr>
          <p:cNvSpPr>
            <a:spLocks noGrp="1"/>
          </p:cNvSpPr>
          <p:nvPr>
            <p:ph idx="1"/>
          </p:nvPr>
        </p:nvSpPr>
        <p:spPr>
          <a:xfrm>
            <a:off x="4101737" y="1265535"/>
            <a:ext cx="4721505" cy="2675805"/>
          </a:xfrm>
        </p:spPr>
        <p:txBody>
          <a:bodyPr/>
          <a:lstStyle/>
          <a:p>
            <a:r>
              <a:rPr lang="en-US" dirty="0"/>
              <a:t>Intranasal fentanyl</a:t>
            </a:r>
          </a:p>
          <a:p>
            <a:pPr lvl="1"/>
            <a:r>
              <a:rPr lang="en-US" dirty="0"/>
              <a:t>1.5 – 2 mcg/kg (max 100 mcg)</a:t>
            </a:r>
          </a:p>
          <a:p>
            <a:pPr lvl="1"/>
            <a:r>
              <a:rPr lang="en-US" dirty="0"/>
              <a:t>Volume limited (1mL per nostril)</a:t>
            </a:r>
          </a:p>
          <a:p>
            <a:pPr lvl="1"/>
            <a:r>
              <a:rPr lang="en-US" dirty="0"/>
              <a:t>Onset of action 1 – 2 minutes</a:t>
            </a:r>
          </a:p>
        </p:txBody>
      </p:sp>
      <p:sp>
        <p:nvSpPr>
          <p:cNvPr id="8" name="Text Placeholder 7">
            <a:extLst>
              <a:ext uri="{FF2B5EF4-FFF2-40B4-BE49-F238E27FC236}">
                <a16:creationId xmlns:a16="http://schemas.microsoft.com/office/drawing/2014/main" id="{1A692841-5B58-4E0B-AF8F-A0B8A9FD006C}"/>
              </a:ext>
            </a:extLst>
          </p:cNvPr>
          <p:cNvSpPr>
            <a:spLocks noGrp="1"/>
          </p:cNvSpPr>
          <p:nvPr>
            <p:ph type="body" idx="10"/>
          </p:nvPr>
        </p:nvSpPr>
        <p:spPr>
          <a:xfrm>
            <a:off x="591747" y="1135896"/>
            <a:ext cx="8087171" cy="235449"/>
          </a:xfrm>
        </p:spPr>
        <p:txBody>
          <a:bodyPr/>
          <a:lstStyle/>
          <a:p>
            <a:r>
              <a:rPr lang="en-US" sz="2000" dirty="0"/>
              <a:t>Moderate to severe pain</a:t>
            </a:r>
          </a:p>
        </p:txBody>
      </p:sp>
      <p:sp>
        <p:nvSpPr>
          <p:cNvPr id="16" name="Slide Number Placeholder 6"/>
          <p:cNvSpPr>
            <a:spLocks noGrp="1"/>
          </p:cNvSpPr>
          <p:nvPr>
            <p:ph type="sldNum" sz="quarter" idx="4"/>
          </p:nvPr>
        </p:nvSpPr>
        <p:spPr>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15</a:t>
            </a:fld>
            <a:endParaRPr lang="en-US" dirty="0"/>
          </a:p>
        </p:txBody>
      </p:sp>
      <p:pic>
        <p:nvPicPr>
          <p:cNvPr id="6" name="Picture 5">
            <a:extLst>
              <a:ext uri="{FF2B5EF4-FFF2-40B4-BE49-F238E27FC236}">
                <a16:creationId xmlns:a16="http://schemas.microsoft.com/office/drawing/2014/main" id="{864ACC4C-9982-4BC8-B2B6-FD98C0409986}"/>
              </a:ext>
            </a:extLst>
          </p:cNvPr>
          <p:cNvPicPr>
            <a:picLocks noChangeAspect="1"/>
          </p:cNvPicPr>
          <p:nvPr/>
        </p:nvPicPr>
        <p:blipFill>
          <a:blip r:embed="rId3"/>
          <a:stretch>
            <a:fillRect/>
          </a:stretch>
        </p:blipFill>
        <p:spPr>
          <a:xfrm>
            <a:off x="591747" y="2014401"/>
            <a:ext cx="3080617" cy="1114697"/>
          </a:xfrm>
          <a:prstGeom prst="rect">
            <a:avLst/>
          </a:prstGeom>
        </p:spPr>
      </p:pic>
      <p:pic>
        <p:nvPicPr>
          <p:cNvPr id="3074" name="Picture 2" descr="MAD Nasal™ Intranasal Mucosal Atomization Device | US | Teleflex">
            <a:extLst>
              <a:ext uri="{FF2B5EF4-FFF2-40B4-BE49-F238E27FC236}">
                <a16:creationId xmlns:a16="http://schemas.microsoft.com/office/drawing/2014/main" id="{C7C70600-2811-46C3-AE00-003F1ECEB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730" y="2787989"/>
            <a:ext cx="28575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929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Analgesics</a:t>
            </a:r>
          </a:p>
        </p:txBody>
      </p:sp>
      <p:sp>
        <p:nvSpPr>
          <p:cNvPr id="8" name="Text Placeholder 7">
            <a:extLst>
              <a:ext uri="{FF2B5EF4-FFF2-40B4-BE49-F238E27FC236}">
                <a16:creationId xmlns:a16="http://schemas.microsoft.com/office/drawing/2014/main" id="{1A692841-5B58-4E0B-AF8F-A0B8A9FD006C}"/>
              </a:ext>
            </a:extLst>
          </p:cNvPr>
          <p:cNvSpPr>
            <a:spLocks noGrp="1"/>
          </p:cNvSpPr>
          <p:nvPr>
            <p:ph type="body" idx="10"/>
          </p:nvPr>
        </p:nvSpPr>
        <p:spPr>
          <a:xfrm>
            <a:off x="591747" y="1135896"/>
            <a:ext cx="8087171" cy="235449"/>
          </a:xfrm>
        </p:spPr>
        <p:txBody>
          <a:bodyPr/>
          <a:lstStyle/>
          <a:p>
            <a:r>
              <a:rPr lang="en-US" sz="2000" dirty="0"/>
              <a:t>Topical</a:t>
            </a:r>
          </a:p>
        </p:txBody>
      </p:sp>
      <p:sp>
        <p:nvSpPr>
          <p:cNvPr id="16" name="Slide Number Placeholder 6"/>
          <p:cNvSpPr>
            <a:spLocks noGrp="1"/>
          </p:cNvSpPr>
          <p:nvPr>
            <p:ph type="sldNum" sz="quarter" idx="4"/>
          </p:nvPr>
        </p:nvSpPr>
        <p:spPr>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16</a:t>
            </a:fld>
            <a:endParaRPr lang="en-US" dirty="0"/>
          </a:p>
        </p:txBody>
      </p:sp>
      <p:pic>
        <p:nvPicPr>
          <p:cNvPr id="9" name="Picture 8">
            <a:extLst>
              <a:ext uri="{FF2B5EF4-FFF2-40B4-BE49-F238E27FC236}">
                <a16:creationId xmlns:a16="http://schemas.microsoft.com/office/drawing/2014/main" id="{0F617ACE-6E1C-4D19-8BE6-71A9AD76B4B9}"/>
              </a:ext>
            </a:extLst>
          </p:cNvPr>
          <p:cNvPicPr>
            <a:picLocks noChangeAspect="1"/>
          </p:cNvPicPr>
          <p:nvPr/>
        </p:nvPicPr>
        <p:blipFill>
          <a:blip r:embed="rId3"/>
          <a:stretch>
            <a:fillRect/>
          </a:stretch>
        </p:blipFill>
        <p:spPr>
          <a:xfrm>
            <a:off x="870667" y="1624017"/>
            <a:ext cx="3578134" cy="1336539"/>
          </a:xfrm>
          <a:prstGeom prst="rect">
            <a:avLst/>
          </a:prstGeom>
        </p:spPr>
      </p:pic>
      <p:pic>
        <p:nvPicPr>
          <p:cNvPr id="11" name="Picture 10">
            <a:extLst>
              <a:ext uri="{FF2B5EF4-FFF2-40B4-BE49-F238E27FC236}">
                <a16:creationId xmlns:a16="http://schemas.microsoft.com/office/drawing/2014/main" id="{A0824D58-1417-4E78-992D-EC1A67B8D106}"/>
              </a:ext>
            </a:extLst>
          </p:cNvPr>
          <p:cNvPicPr>
            <a:picLocks noChangeAspect="1"/>
          </p:cNvPicPr>
          <p:nvPr/>
        </p:nvPicPr>
        <p:blipFill>
          <a:blip r:embed="rId4"/>
          <a:stretch>
            <a:fillRect/>
          </a:stretch>
        </p:blipFill>
        <p:spPr>
          <a:xfrm>
            <a:off x="5098403" y="1754645"/>
            <a:ext cx="3274888" cy="936304"/>
          </a:xfrm>
          <a:prstGeom prst="rect">
            <a:avLst/>
          </a:prstGeom>
        </p:spPr>
      </p:pic>
      <p:pic>
        <p:nvPicPr>
          <p:cNvPr id="13" name="Picture 12">
            <a:extLst>
              <a:ext uri="{FF2B5EF4-FFF2-40B4-BE49-F238E27FC236}">
                <a16:creationId xmlns:a16="http://schemas.microsoft.com/office/drawing/2014/main" id="{AE51D06A-F976-46E4-9FE8-BCDF0A764EC9}"/>
              </a:ext>
            </a:extLst>
          </p:cNvPr>
          <p:cNvPicPr>
            <a:picLocks noChangeAspect="1"/>
          </p:cNvPicPr>
          <p:nvPr/>
        </p:nvPicPr>
        <p:blipFill>
          <a:blip r:embed="rId5"/>
          <a:stretch>
            <a:fillRect/>
          </a:stretch>
        </p:blipFill>
        <p:spPr>
          <a:xfrm>
            <a:off x="4990011" y="2891431"/>
            <a:ext cx="3688907" cy="1063123"/>
          </a:xfrm>
          <a:prstGeom prst="rect">
            <a:avLst/>
          </a:prstGeom>
        </p:spPr>
      </p:pic>
      <p:pic>
        <p:nvPicPr>
          <p:cNvPr id="18" name="Picture 17">
            <a:extLst>
              <a:ext uri="{FF2B5EF4-FFF2-40B4-BE49-F238E27FC236}">
                <a16:creationId xmlns:a16="http://schemas.microsoft.com/office/drawing/2014/main" id="{26D1C457-E0FA-4998-9633-A915CC1E1118}"/>
              </a:ext>
            </a:extLst>
          </p:cNvPr>
          <p:cNvPicPr>
            <a:picLocks noChangeAspect="1"/>
          </p:cNvPicPr>
          <p:nvPr/>
        </p:nvPicPr>
        <p:blipFill>
          <a:blip r:embed="rId6"/>
          <a:stretch>
            <a:fillRect/>
          </a:stretch>
        </p:blipFill>
        <p:spPr>
          <a:xfrm>
            <a:off x="933994" y="3048300"/>
            <a:ext cx="3451480" cy="1812509"/>
          </a:xfrm>
          <a:prstGeom prst="rect">
            <a:avLst/>
          </a:prstGeom>
        </p:spPr>
      </p:pic>
    </p:spTree>
    <p:extLst>
      <p:ext uri="{BB962C8B-B14F-4D97-AF65-F5344CB8AC3E}">
        <p14:creationId xmlns:p14="http://schemas.microsoft.com/office/powerpoint/2010/main" val="419810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1 - What did I decide?</a:t>
            </a:r>
          </a:p>
        </p:txBody>
      </p:sp>
      <p:sp>
        <p:nvSpPr>
          <p:cNvPr id="3" name="Content Placeholder 2"/>
          <p:cNvSpPr>
            <a:spLocks noGrp="1"/>
          </p:cNvSpPr>
          <p:nvPr>
            <p:ph idx="1"/>
          </p:nvPr>
        </p:nvSpPr>
        <p:spPr>
          <a:xfrm>
            <a:off x="518166" y="757599"/>
            <a:ext cx="8325548" cy="610902"/>
          </a:xfrm>
        </p:spPr>
        <p:txBody>
          <a:bodyPr/>
          <a:lstStyle/>
          <a:p>
            <a:pPr marL="515937" lvl="2" indent="0">
              <a:buNone/>
            </a:pPr>
            <a:r>
              <a:rPr lang="en-US" sz="2000" dirty="0"/>
              <a:t>Preparation</a:t>
            </a:r>
          </a:p>
        </p:txBody>
      </p:sp>
      <p:sp>
        <p:nvSpPr>
          <p:cNvPr id="16" name="Slide Number Placeholder 6"/>
          <p:cNvSpPr>
            <a:spLocks noGrp="1"/>
          </p:cNvSpPr>
          <p:nvPr>
            <p:ph type="sldNum" sz="quarter" idx="4"/>
          </p:nvPr>
        </p:nvSpPr>
        <p:spPr>
          <a:xfrm>
            <a:off x="370076"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17</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555171"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9" name="Picture 8">
            <a:extLst>
              <a:ext uri="{FF2B5EF4-FFF2-40B4-BE49-F238E27FC236}">
                <a16:creationId xmlns:a16="http://schemas.microsoft.com/office/drawing/2014/main" id="{EDFA05D2-5500-4B63-9622-8A76AB3CA5DD}"/>
              </a:ext>
            </a:extLst>
          </p:cNvPr>
          <p:cNvPicPr>
            <a:picLocks noChangeAspect="1"/>
          </p:cNvPicPr>
          <p:nvPr/>
        </p:nvPicPr>
        <p:blipFill>
          <a:blip r:embed="rId3"/>
          <a:stretch>
            <a:fillRect/>
          </a:stretch>
        </p:blipFill>
        <p:spPr>
          <a:xfrm>
            <a:off x="4579953" y="1154756"/>
            <a:ext cx="4143852" cy="3668751"/>
          </a:xfrm>
          <a:prstGeom prst="rect">
            <a:avLst/>
          </a:prstGeom>
        </p:spPr>
      </p:pic>
      <p:pic>
        <p:nvPicPr>
          <p:cNvPr id="11" name="Picture 10">
            <a:extLst>
              <a:ext uri="{FF2B5EF4-FFF2-40B4-BE49-F238E27FC236}">
                <a16:creationId xmlns:a16="http://schemas.microsoft.com/office/drawing/2014/main" id="{007035AA-4D47-477C-ABBE-8ACF9711109B}"/>
              </a:ext>
            </a:extLst>
          </p:cNvPr>
          <p:cNvPicPr>
            <a:picLocks noChangeAspect="1"/>
          </p:cNvPicPr>
          <p:nvPr/>
        </p:nvPicPr>
        <p:blipFill>
          <a:blip r:embed="rId4"/>
          <a:stretch>
            <a:fillRect/>
          </a:stretch>
        </p:blipFill>
        <p:spPr>
          <a:xfrm>
            <a:off x="438915" y="1180620"/>
            <a:ext cx="4141038" cy="3668751"/>
          </a:xfrm>
          <a:prstGeom prst="rect">
            <a:avLst/>
          </a:prstGeom>
        </p:spPr>
      </p:pic>
    </p:spTree>
    <p:extLst>
      <p:ext uri="{BB962C8B-B14F-4D97-AF65-F5344CB8AC3E}">
        <p14:creationId xmlns:p14="http://schemas.microsoft.com/office/powerpoint/2010/main" val="1520284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1 - What did I decide?</a:t>
            </a:r>
          </a:p>
        </p:txBody>
      </p:sp>
      <p:sp>
        <p:nvSpPr>
          <p:cNvPr id="3" name="Content Placeholder 2"/>
          <p:cNvSpPr>
            <a:spLocks noGrp="1"/>
          </p:cNvSpPr>
          <p:nvPr>
            <p:ph idx="1"/>
          </p:nvPr>
        </p:nvSpPr>
        <p:spPr>
          <a:xfrm>
            <a:off x="518166" y="829443"/>
            <a:ext cx="8325548" cy="610902"/>
          </a:xfrm>
        </p:spPr>
        <p:txBody>
          <a:bodyPr/>
          <a:lstStyle/>
          <a:p>
            <a:pPr marL="515937" lvl="2" indent="0">
              <a:buNone/>
            </a:pPr>
            <a:r>
              <a:rPr lang="en-US" sz="2000" dirty="0"/>
              <a:t>Go time</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18</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5" name="Picture 4">
            <a:extLst>
              <a:ext uri="{FF2B5EF4-FFF2-40B4-BE49-F238E27FC236}">
                <a16:creationId xmlns:a16="http://schemas.microsoft.com/office/drawing/2014/main" id="{4AC91211-DA4E-44B2-9976-5590683BCDCC}"/>
              </a:ext>
            </a:extLst>
          </p:cNvPr>
          <p:cNvPicPr>
            <a:picLocks noChangeAspect="1"/>
          </p:cNvPicPr>
          <p:nvPr/>
        </p:nvPicPr>
        <p:blipFill>
          <a:blip r:embed="rId3"/>
          <a:stretch>
            <a:fillRect/>
          </a:stretch>
        </p:blipFill>
        <p:spPr>
          <a:xfrm>
            <a:off x="273182" y="1221253"/>
            <a:ext cx="4546040" cy="3409530"/>
          </a:xfrm>
          <a:prstGeom prst="rect">
            <a:avLst/>
          </a:prstGeom>
        </p:spPr>
      </p:pic>
      <p:pic>
        <p:nvPicPr>
          <p:cNvPr id="9" name="Picture 8">
            <a:extLst>
              <a:ext uri="{FF2B5EF4-FFF2-40B4-BE49-F238E27FC236}">
                <a16:creationId xmlns:a16="http://schemas.microsoft.com/office/drawing/2014/main" id="{51B9572A-7DB4-48C0-8591-089716E30318}"/>
              </a:ext>
            </a:extLst>
          </p:cNvPr>
          <p:cNvPicPr>
            <a:picLocks noChangeAspect="1"/>
          </p:cNvPicPr>
          <p:nvPr/>
        </p:nvPicPr>
        <p:blipFill>
          <a:blip r:embed="rId4"/>
          <a:stretch>
            <a:fillRect/>
          </a:stretch>
        </p:blipFill>
        <p:spPr>
          <a:xfrm>
            <a:off x="4311749" y="1221253"/>
            <a:ext cx="4546039" cy="3409530"/>
          </a:xfrm>
          <a:prstGeom prst="rect">
            <a:avLst/>
          </a:prstGeom>
        </p:spPr>
      </p:pic>
    </p:spTree>
    <p:extLst>
      <p:ext uri="{BB962C8B-B14F-4D97-AF65-F5344CB8AC3E}">
        <p14:creationId xmlns:p14="http://schemas.microsoft.com/office/powerpoint/2010/main" val="4013578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807"/>
            <a:ext cx="8089901" cy="834074"/>
          </a:xfrm>
        </p:spPr>
        <p:txBody>
          <a:bodyPr/>
          <a:lstStyle/>
          <a:p>
            <a:r>
              <a:rPr lang="en-US" dirty="0"/>
              <a:t>Case 1 - Under what conditions would I consider something stronger?</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19</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4" name="Picture 3">
            <a:extLst>
              <a:ext uri="{FF2B5EF4-FFF2-40B4-BE49-F238E27FC236}">
                <a16:creationId xmlns:a16="http://schemas.microsoft.com/office/drawing/2014/main" id="{8CFF445D-DEFF-4870-A287-5154B51462AF}"/>
              </a:ext>
            </a:extLst>
          </p:cNvPr>
          <p:cNvPicPr>
            <a:picLocks noChangeAspect="1"/>
          </p:cNvPicPr>
          <p:nvPr/>
        </p:nvPicPr>
        <p:blipFill>
          <a:blip r:embed="rId3"/>
          <a:stretch>
            <a:fillRect/>
          </a:stretch>
        </p:blipFill>
        <p:spPr>
          <a:xfrm>
            <a:off x="518166" y="1090749"/>
            <a:ext cx="3995496" cy="3931920"/>
          </a:xfrm>
          <a:prstGeom prst="rect">
            <a:avLst/>
          </a:prstGeom>
        </p:spPr>
      </p:pic>
      <p:graphicFrame>
        <p:nvGraphicFramePr>
          <p:cNvPr id="9" name="Table 9">
            <a:extLst>
              <a:ext uri="{FF2B5EF4-FFF2-40B4-BE49-F238E27FC236}">
                <a16:creationId xmlns:a16="http://schemas.microsoft.com/office/drawing/2014/main" id="{B797EC5C-3D5E-44C7-AEB4-3DEA077193C0}"/>
              </a:ext>
            </a:extLst>
          </p:cNvPr>
          <p:cNvGraphicFramePr>
            <a:graphicFrameLocks noGrp="1"/>
          </p:cNvGraphicFramePr>
          <p:nvPr>
            <p:extLst>
              <p:ext uri="{D42A27DB-BD31-4B8C-83A1-F6EECF244321}">
                <p14:modId xmlns:p14="http://schemas.microsoft.com/office/powerpoint/2010/main" val="742436006"/>
              </p:ext>
            </p:extLst>
          </p:nvPr>
        </p:nvGraphicFramePr>
        <p:xfrm>
          <a:off x="3881852" y="1801654"/>
          <a:ext cx="4687389" cy="1920240"/>
        </p:xfrm>
        <a:graphic>
          <a:graphicData uri="http://schemas.openxmlformats.org/drawingml/2006/table">
            <a:tbl>
              <a:tblPr firstRow="1" bandRow="1">
                <a:tableStyleId>{5C22544A-7EE6-4342-B048-85BDC9FD1C3A}</a:tableStyleId>
              </a:tblPr>
              <a:tblGrid>
                <a:gridCol w="1297571">
                  <a:extLst>
                    <a:ext uri="{9D8B030D-6E8A-4147-A177-3AD203B41FA5}">
                      <a16:colId xmlns:a16="http://schemas.microsoft.com/office/drawing/2014/main" val="2350392599"/>
                    </a:ext>
                  </a:extLst>
                </a:gridCol>
                <a:gridCol w="1698171">
                  <a:extLst>
                    <a:ext uri="{9D8B030D-6E8A-4147-A177-3AD203B41FA5}">
                      <a16:colId xmlns:a16="http://schemas.microsoft.com/office/drawing/2014/main" val="2511295185"/>
                    </a:ext>
                  </a:extLst>
                </a:gridCol>
                <a:gridCol w="1691647">
                  <a:extLst>
                    <a:ext uri="{9D8B030D-6E8A-4147-A177-3AD203B41FA5}">
                      <a16:colId xmlns:a16="http://schemas.microsoft.com/office/drawing/2014/main" val="2940230811"/>
                    </a:ext>
                  </a:extLst>
                </a:gridCol>
              </a:tblGrid>
              <a:tr h="370840">
                <a:tc>
                  <a:txBody>
                    <a:bodyPr/>
                    <a:lstStyle/>
                    <a:p>
                      <a:r>
                        <a:rPr lang="en-US" dirty="0"/>
                        <a:t>Midazolam</a:t>
                      </a:r>
                    </a:p>
                  </a:txBody>
                  <a:tcPr/>
                </a:tc>
                <a:tc>
                  <a:txBody>
                    <a:bodyPr/>
                    <a:lstStyle/>
                    <a:p>
                      <a:pPr algn="ctr"/>
                      <a:r>
                        <a:rPr lang="en-US" dirty="0"/>
                        <a:t>Dosing</a:t>
                      </a:r>
                    </a:p>
                  </a:txBody>
                  <a:tcPr/>
                </a:tc>
                <a:tc>
                  <a:txBody>
                    <a:bodyPr/>
                    <a:lstStyle/>
                    <a:p>
                      <a:pPr algn="ctr"/>
                      <a:r>
                        <a:rPr lang="en-US" dirty="0"/>
                        <a:t>Onset of Action</a:t>
                      </a:r>
                    </a:p>
                  </a:txBody>
                  <a:tcPr/>
                </a:tc>
                <a:extLst>
                  <a:ext uri="{0D108BD9-81ED-4DB2-BD59-A6C34878D82A}">
                    <a16:rowId xmlns:a16="http://schemas.microsoft.com/office/drawing/2014/main" val="183112166"/>
                  </a:ext>
                </a:extLst>
              </a:tr>
              <a:tr h="370840">
                <a:tc>
                  <a:txBody>
                    <a:bodyPr/>
                    <a:lstStyle/>
                    <a:p>
                      <a:r>
                        <a:rPr lang="en-US" dirty="0"/>
                        <a:t>Intranasal</a:t>
                      </a:r>
                    </a:p>
                  </a:txBody>
                  <a:tcPr/>
                </a:tc>
                <a:tc>
                  <a:txBody>
                    <a:bodyPr/>
                    <a:lstStyle/>
                    <a:p>
                      <a:r>
                        <a:rPr lang="en-US" dirty="0"/>
                        <a:t>0.4 – 0.5 mg/kg, max 10 mg</a:t>
                      </a:r>
                    </a:p>
                  </a:txBody>
                  <a:tcPr/>
                </a:tc>
                <a:tc>
                  <a:txBody>
                    <a:bodyPr/>
                    <a:lstStyle/>
                    <a:p>
                      <a:r>
                        <a:rPr lang="en-US" dirty="0"/>
                        <a:t>10-15 minutes</a:t>
                      </a:r>
                    </a:p>
                  </a:txBody>
                  <a:tcPr/>
                </a:tc>
                <a:extLst>
                  <a:ext uri="{0D108BD9-81ED-4DB2-BD59-A6C34878D82A}">
                    <a16:rowId xmlns:a16="http://schemas.microsoft.com/office/drawing/2014/main" val="1947744076"/>
                  </a:ext>
                </a:extLst>
              </a:tr>
              <a:tr h="370840">
                <a:tc>
                  <a:txBody>
                    <a:bodyPr/>
                    <a:lstStyle/>
                    <a:p>
                      <a:r>
                        <a:rPr lang="en-US" dirty="0"/>
                        <a:t>Oral</a:t>
                      </a:r>
                    </a:p>
                  </a:txBody>
                  <a:tcPr/>
                </a:tc>
                <a:tc>
                  <a:txBody>
                    <a:bodyPr/>
                    <a:lstStyle/>
                    <a:p>
                      <a:r>
                        <a:rPr lang="en-US" dirty="0"/>
                        <a:t>0.4 – 0.8 mg/kg, max 20 mg</a:t>
                      </a:r>
                    </a:p>
                  </a:txBody>
                  <a:tcPr/>
                </a:tc>
                <a:tc>
                  <a:txBody>
                    <a:bodyPr/>
                    <a:lstStyle/>
                    <a:p>
                      <a:r>
                        <a:rPr lang="en-US" dirty="0"/>
                        <a:t>20-30 minutes</a:t>
                      </a:r>
                    </a:p>
                  </a:txBody>
                  <a:tcPr/>
                </a:tc>
                <a:extLst>
                  <a:ext uri="{0D108BD9-81ED-4DB2-BD59-A6C34878D82A}">
                    <a16:rowId xmlns:a16="http://schemas.microsoft.com/office/drawing/2014/main" val="3046182343"/>
                  </a:ext>
                </a:extLst>
              </a:tr>
            </a:tbl>
          </a:graphicData>
        </a:graphic>
      </p:graphicFrame>
      <p:graphicFrame>
        <p:nvGraphicFramePr>
          <p:cNvPr id="3" name="Table 9">
            <a:extLst>
              <a:ext uri="{FF2B5EF4-FFF2-40B4-BE49-F238E27FC236}">
                <a16:creationId xmlns:a16="http://schemas.microsoft.com/office/drawing/2014/main" id="{9A948F8A-1300-6875-3AC4-7AA9BA5E4732}"/>
              </a:ext>
            </a:extLst>
          </p:cNvPr>
          <p:cNvGraphicFramePr>
            <a:graphicFrameLocks noGrp="1"/>
          </p:cNvGraphicFramePr>
          <p:nvPr>
            <p:extLst>
              <p:ext uri="{D42A27DB-BD31-4B8C-83A1-F6EECF244321}">
                <p14:modId xmlns:p14="http://schemas.microsoft.com/office/powerpoint/2010/main" val="2368960618"/>
              </p:ext>
            </p:extLst>
          </p:nvPr>
        </p:nvGraphicFramePr>
        <p:xfrm>
          <a:off x="3082834" y="2117335"/>
          <a:ext cx="5638809" cy="1280160"/>
        </p:xfrm>
        <a:graphic>
          <a:graphicData uri="http://schemas.openxmlformats.org/drawingml/2006/table">
            <a:tbl>
              <a:tblPr firstRow="1" bandRow="1">
                <a:tableStyleId>{5C22544A-7EE6-4342-B048-85BDC9FD1C3A}</a:tableStyleId>
              </a:tblPr>
              <a:tblGrid>
                <a:gridCol w="1697752">
                  <a:extLst>
                    <a:ext uri="{9D8B030D-6E8A-4147-A177-3AD203B41FA5}">
                      <a16:colId xmlns:a16="http://schemas.microsoft.com/office/drawing/2014/main" val="2350392599"/>
                    </a:ext>
                  </a:extLst>
                </a:gridCol>
                <a:gridCol w="1999037">
                  <a:extLst>
                    <a:ext uri="{9D8B030D-6E8A-4147-A177-3AD203B41FA5}">
                      <a16:colId xmlns:a16="http://schemas.microsoft.com/office/drawing/2014/main" val="2511295185"/>
                    </a:ext>
                  </a:extLst>
                </a:gridCol>
                <a:gridCol w="1942020">
                  <a:extLst>
                    <a:ext uri="{9D8B030D-6E8A-4147-A177-3AD203B41FA5}">
                      <a16:colId xmlns:a16="http://schemas.microsoft.com/office/drawing/2014/main" val="2940230811"/>
                    </a:ext>
                  </a:extLst>
                </a:gridCol>
              </a:tblGrid>
              <a:tr h="370840">
                <a:tc>
                  <a:txBody>
                    <a:bodyPr/>
                    <a:lstStyle/>
                    <a:p>
                      <a:pPr algn="ctr"/>
                      <a:r>
                        <a:rPr lang="en-US" sz="1800" dirty="0" err="1"/>
                        <a:t>Precedex</a:t>
                      </a:r>
                      <a:endParaRPr lang="en-US" sz="1800" dirty="0"/>
                    </a:p>
                  </a:txBody>
                  <a:tcPr/>
                </a:tc>
                <a:tc>
                  <a:txBody>
                    <a:bodyPr/>
                    <a:lstStyle/>
                    <a:p>
                      <a:pPr algn="ctr"/>
                      <a:r>
                        <a:rPr lang="en-US" dirty="0"/>
                        <a:t>Dosing</a:t>
                      </a:r>
                    </a:p>
                  </a:txBody>
                  <a:tcPr/>
                </a:tc>
                <a:tc>
                  <a:txBody>
                    <a:bodyPr/>
                    <a:lstStyle/>
                    <a:p>
                      <a:pPr algn="ctr"/>
                      <a:r>
                        <a:rPr lang="en-US" dirty="0"/>
                        <a:t>Onset of Action/  Duration</a:t>
                      </a:r>
                    </a:p>
                  </a:txBody>
                  <a:tcPr/>
                </a:tc>
                <a:extLst>
                  <a:ext uri="{0D108BD9-81ED-4DB2-BD59-A6C34878D82A}">
                    <a16:rowId xmlns:a16="http://schemas.microsoft.com/office/drawing/2014/main" val="183112166"/>
                  </a:ext>
                </a:extLst>
              </a:tr>
              <a:tr h="370840">
                <a:tc>
                  <a:txBody>
                    <a:bodyPr/>
                    <a:lstStyle/>
                    <a:p>
                      <a:r>
                        <a:rPr lang="en-US" dirty="0"/>
                        <a:t>Intranasal</a:t>
                      </a:r>
                    </a:p>
                  </a:txBody>
                  <a:tcPr/>
                </a:tc>
                <a:tc>
                  <a:txBody>
                    <a:bodyPr/>
                    <a:lstStyle/>
                    <a:p>
                      <a:r>
                        <a:rPr lang="en-US" dirty="0"/>
                        <a:t>2 mcg/kg -&gt; 1 mcg/kg in 20min</a:t>
                      </a:r>
                    </a:p>
                  </a:txBody>
                  <a:tcPr/>
                </a:tc>
                <a:tc>
                  <a:txBody>
                    <a:bodyPr/>
                    <a:lstStyle/>
                    <a:p>
                      <a:r>
                        <a:rPr lang="en-US" dirty="0"/>
                        <a:t>30-40 minutes</a:t>
                      </a:r>
                    </a:p>
                    <a:p>
                      <a:r>
                        <a:rPr lang="en-US" dirty="0"/>
                        <a:t>40-100 minutes</a:t>
                      </a:r>
                    </a:p>
                  </a:txBody>
                  <a:tcPr/>
                </a:tc>
                <a:extLst>
                  <a:ext uri="{0D108BD9-81ED-4DB2-BD59-A6C34878D82A}">
                    <a16:rowId xmlns:a16="http://schemas.microsoft.com/office/drawing/2014/main" val="1947744076"/>
                  </a:ext>
                </a:extLst>
              </a:tr>
            </a:tbl>
          </a:graphicData>
        </a:graphic>
      </p:graphicFrame>
    </p:spTree>
    <p:extLst>
      <p:ext uri="{BB962C8B-B14F-4D97-AF65-F5344CB8AC3E}">
        <p14:creationId xmlns:p14="http://schemas.microsoft.com/office/powerpoint/2010/main" val="462150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834074"/>
          </a:xfrm>
        </p:spPr>
        <p:txBody>
          <a:bodyPr/>
          <a:lstStyle/>
          <a:p>
            <a:r>
              <a:rPr lang="en-US" dirty="0"/>
              <a:t>Welcome to Pediatric Emergency Medicine Learning Lab!</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a:t>
            </a:fld>
            <a:endParaRPr lang="en-US" dirty="0"/>
          </a:p>
        </p:txBody>
      </p:sp>
      <p:sp>
        <p:nvSpPr>
          <p:cNvPr id="5" name="Content Placeholder 4">
            <a:extLst>
              <a:ext uri="{FF2B5EF4-FFF2-40B4-BE49-F238E27FC236}">
                <a16:creationId xmlns:a16="http://schemas.microsoft.com/office/drawing/2014/main" id="{BA564BBF-2956-44F7-B2B1-A7993981B516}"/>
              </a:ext>
            </a:extLst>
          </p:cNvPr>
          <p:cNvSpPr>
            <a:spLocks noGrp="1"/>
          </p:cNvSpPr>
          <p:nvPr>
            <p:ph idx="1"/>
          </p:nvPr>
        </p:nvSpPr>
        <p:spPr>
          <a:xfrm>
            <a:off x="438912" y="1422545"/>
            <a:ext cx="8325548" cy="2675805"/>
          </a:xfrm>
        </p:spPr>
        <p:txBody>
          <a:bodyPr/>
          <a:lstStyle/>
          <a:p>
            <a:r>
              <a:rPr lang="en-US" sz="1600" u="sng" dirty="0"/>
              <a:t>Hand-outs</a:t>
            </a:r>
          </a:p>
          <a:p>
            <a:pPr lvl="1"/>
            <a:r>
              <a:rPr lang="en-US" sz="1600" dirty="0"/>
              <a:t>Information sheet (one page) – for you to reference during session</a:t>
            </a:r>
          </a:p>
          <a:p>
            <a:pPr lvl="1"/>
            <a:r>
              <a:rPr lang="en-US" sz="1600" dirty="0"/>
              <a:t>Cases to discuss during small groups (3 topics)</a:t>
            </a:r>
          </a:p>
          <a:p>
            <a:r>
              <a:rPr lang="en-US" sz="1600" u="sng" dirty="0"/>
              <a:t>Schedule</a:t>
            </a:r>
          </a:p>
          <a:p>
            <a:pPr lvl="1"/>
            <a:r>
              <a:rPr lang="en-US" sz="1600" b="1" dirty="0"/>
              <a:t>Lectures</a:t>
            </a:r>
          </a:p>
          <a:p>
            <a:pPr lvl="2"/>
            <a:r>
              <a:rPr lang="en-US" sz="1600" dirty="0"/>
              <a:t>13 minutes each; hold questions for small groups</a:t>
            </a:r>
          </a:p>
          <a:p>
            <a:pPr lvl="1"/>
            <a:r>
              <a:rPr lang="en-US" sz="1600" b="1" dirty="0"/>
              <a:t>Small groups </a:t>
            </a:r>
            <a:r>
              <a:rPr lang="en-US" sz="1600" dirty="0"/>
              <a:t>(3 tables)</a:t>
            </a:r>
          </a:p>
          <a:p>
            <a:pPr lvl="2"/>
            <a:r>
              <a:rPr lang="en-US" sz="1600" dirty="0"/>
              <a:t>25 minutes per group; 1 minute for SPEAKERS to rotate btw groups</a:t>
            </a:r>
          </a:p>
        </p:txBody>
      </p:sp>
    </p:spTree>
    <p:extLst>
      <p:ext uri="{BB962C8B-B14F-4D97-AF65-F5344CB8AC3E}">
        <p14:creationId xmlns:p14="http://schemas.microsoft.com/office/powerpoint/2010/main" val="33125811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2</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20</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sp>
        <p:nvSpPr>
          <p:cNvPr id="11" name="Content Placeholder 2">
            <a:extLst>
              <a:ext uri="{FF2B5EF4-FFF2-40B4-BE49-F238E27FC236}">
                <a16:creationId xmlns:a16="http://schemas.microsoft.com/office/drawing/2014/main" id="{33B819AD-267E-4DC4-A37B-19E444CFE7C1}"/>
              </a:ext>
            </a:extLst>
          </p:cNvPr>
          <p:cNvSpPr txBox="1">
            <a:spLocks/>
          </p:cNvSpPr>
          <p:nvPr/>
        </p:nvSpPr>
        <p:spPr>
          <a:xfrm>
            <a:off x="591312" y="3662428"/>
            <a:ext cx="4348625"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7" lvl="1" indent="0">
              <a:buFont typeface="Arial" panose="020B0604020202020204" pitchFamily="34" charset="0"/>
              <a:buNone/>
            </a:pPr>
            <a:r>
              <a:rPr lang="en-US" dirty="0"/>
              <a:t>A+P: Suture repair of laceration </a:t>
            </a:r>
          </a:p>
          <a:p>
            <a:pPr marL="230187" lvl="1" indent="0">
              <a:buFont typeface="Arial" panose="020B0604020202020204" pitchFamily="34" charset="0"/>
              <a:buNone/>
            </a:pPr>
            <a:endParaRPr lang="en-US" dirty="0"/>
          </a:p>
        </p:txBody>
      </p:sp>
      <p:sp>
        <p:nvSpPr>
          <p:cNvPr id="14" name="Content Placeholder 2">
            <a:extLst>
              <a:ext uri="{FF2B5EF4-FFF2-40B4-BE49-F238E27FC236}">
                <a16:creationId xmlns:a16="http://schemas.microsoft.com/office/drawing/2014/main" id="{10A2C2B6-A169-49EB-BAAB-6442998BAC2D}"/>
              </a:ext>
            </a:extLst>
          </p:cNvPr>
          <p:cNvSpPr txBox="1">
            <a:spLocks/>
          </p:cNvSpPr>
          <p:nvPr/>
        </p:nvSpPr>
        <p:spPr>
          <a:xfrm>
            <a:off x="591312" y="1288716"/>
            <a:ext cx="4348625"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7" lvl="1" indent="0">
              <a:buFont typeface="Arial" panose="020B0604020202020204" pitchFamily="34" charset="0"/>
              <a:buNone/>
            </a:pPr>
            <a:r>
              <a:rPr lang="en-US" dirty="0"/>
              <a:t>4yo healthy child </a:t>
            </a:r>
          </a:p>
          <a:p>
            <a:pPr lvl="1"/>
            <a:r>
              <a:rPr lang="en-US" dirty="0"/>
              <a:t>Forehead laceration after tripping and falling at home</a:t>
            </a:r>
          </a:p>
          <a:p>
            <a:pPr lvl="1"/>
            <a:r>
              <a:rPr lang="en-US" dirty="0"/>
              <a:t>No other concerning historical elements</a:t>
            </a:r>
          </a:p>
          <a:p>
            <a:pPr marL="230187" lvl="1" indent="0">
              <a:buNone/>
            </a:pPr>
            <a:endParaRPr lang="en-US" dirty="0"/>
          </a:p>
          <a:p>
            <a:pPr marL="230187" lvl="1" indent="0">
              <a:buNone/>
            </a:pPr>
            <a:r>
              <a:rPr lang="en-US" dirty="0"/>
              <a:t>PE: 2cm, gaping forehead laceration</a:t>
            </a:r>
          </a:p>
          <a:p>
            <a:pPr marL="230187" lvl="1" indent="0">
              <a:buFont typeface="Arial" panose="020B0604020202020204" pitchFamily="34" charset="0"/>
              <a:buNone/>
            </a:pPr>
            <a:endParaRPr lang="en-US" dirty="0"/>
          </a:p>
          <a:p>
            <a:pPr marL="230187" lvl="1" indent="0">
              <a:buFont typeface="Arial" panose="020B0604020202020204" pitchFamily="34" charset="0"/>
              <a:buNone/>
            </a:pPr>
            <a:endParaRPr lang="en-US" dirty="0"/>
          </a:p>
          <a:p>
            <a:pPr marL="230187" lvl="1" indent="0">
              <a:buFont typeface="Arial" panose="020B0604020202020204" pitchFamily="34" charset="0"/>
              <a:buNone/>
            </a:pPr>
            <a:endParaRPr lang="en-US" dirty="0"/>
          </a:p>
        </p:txBody>
      </p:sp>
      <p:pic>
        <p:nvPicPr>
          <p:cNvPr id="1026" name="Picture 2" descr="Young child with 3cm facial laceration ...">
            <a:extLst>
              <a:ext uri="{FF2B5EF4-FFF2-40B4-BE49-F238E27FC236}">
                <a16:creationId xmlns:a16="http://schemas.microsoft.com/office/drawing/2014/main" id="{F6CD0081-BBEC-3326-EF0F-2BDE5917C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049" y="1241026"/>
            <a:ext cx="3168163" cy="277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5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2 - What did I decide?</a:t>
            </a:r>
          </a:p>
        </p:txBody>
      </p:sp>
      <p:sp>
        <p:nvSpPr>
          <p:cNvPr id="3" name="Content Placeholder 2"/>
          <p:cNvSpPr>
            <a:spLocks noGrp="1"/>
          </p:cNvSpPr>
          <p:nvPr>
            <p:ph idx="1"/>
          </p:nvPr>
        </p:nvSpPr>
        <p:spPr>
          <a:xfrm>
            <a:off x="518166" y="933948"/>
            <a:ext cx="8325548" cy="610902"/>
          </a:xfrm>
        </p:spPr>
        <p:txBody>
          <a:bodyPr/>
          <a:lstStyle/>
          <a:p>
            <a:pPr marL="515937" lvl="2" indent="0">
              <a:buNone/>
            </a:pPr>
            <a:r>
              <a:rPr lang="en-US" sz="2000" dirty="0"/>
              <a:t>Preparation</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21</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8" name="Picture 7">
            <a:extLst>
              <a:ext uri="{FF2B5EF4-FFF2-40B4-BE49-F238E27FC236}">
                <a16:creationId xmlns:a16="http://schemas.microsoft.com/office/drawing/2014/main" id="{2D4588F1-3687-4E8B-8DC0-2CB9F408408B}"/>
              </a:ext>
            </a:extLst>
          </p:cNvPr>
          <p:cNvPicPr>
            <a:picLocks noChangeAspect="1"/>
          </p:cNvPicPr>
          <p:nvPr/>
        </p:nvPicPr>
        <p:blipFill>
          <a:blip r:embed="rId3"/>
          <a:stretch>
            <a:fillRect/>
          </a:stretch>
        </p:blipFill>
        <p:spPr>
          <a:xfrm>
            <a:off x="769104" y="1456523"/>
            <a:ext cx="4096068" cy="3079475"/>
          </a:xfrm>
          <a:prstGeom prst="rect">
            <a:avLst/>
          </a:prstGeom>
        </p:spPr>
      </p:pic>
      <p:pic>
        <p:nvPicPr>
          <p:cNvPr id="10" name="Picture 9">
            <a:extLst>
              <a:ext uri="{FF2B5EF4-FFF2-40B4-BE49-F238E27FC236}">
                <a16:creationId xmlns:a16="http://schemas.microsoft.com/office/drawing/2014/main" id="{2A8744D0-5017-43ED-947E-1013472A6145}"/>
              </a:ext>
            </a:extLst>
          </p:cNvPr>
          <p:cNvPicPr>
            <a:picLocks noChangeAspect="1"/>
          </p:cNvPicPr>
          <p:nvPr/>
        </p:nvPicPr>
        <p:blipFill>
          <a:blip r:embed="rId4"/>
          <a:stretch>
            <a:fillRect/>
          </a:stretch>
        </p:blipFill>
        <p:spPr>
          <a:xfrm>
            <a:off x="5234143" y="403802"/>
            <a:ext cx="3179633" cy="4419705"/>
          </a:xfrm>
          <a:prstGeom prst="rect">
            <a:avLst/>
          </a:prstGeom>
        </p:spPr>
      </p:pic>
    </p:spTree>
    <p:extLst>
      <p:ext uri="{BB962C8B-B14F-4D97-AF65-F5344CB8AC3E}">
        <p14:creationId xmlns:p14="http://schemas.microsoft.com/office/powerpoint/2010/main" val="41681137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2 - What did I decide? – PRO TIP</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22</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10" name="Picture 9">
            <a:extLst>
              <a:ext uri="{FF2B5EF4-FFF2-40B4-BE49-F238E27FC236}">
                <a16:creationId xmlns:a16="http://schemas.microsoft.com/office/drawing/2014/main" id="{2A8744D0-5017-43ED-947E-1013472A6145}"/>
              </a:ext>
            </a:extLst>
          </p:cNvPr>
          <p:cNvPicPr>
            <a:picLocks noChangeAspect="1"/>
          </p:cNvPicPr>
          <p:nvPr/>
        </p:nvPicPr>
        <p:blipFill>
          <a:blip r:embed="rId3"/>
          <a:stretch>
            <a:fillRect/>
          </a:stretch>
        </p:blipFill>
        <p:spPr>
          <a:xfrm>
            <a:off x="5251073" y="967045"/>
            <a:ext cx="2658487" cy="3695309"/>
          </a:xfrm>
          <a:prstGeom prst="rect">
            <a:avLst/>
          </a:prstGeom>
        </p:spPr>
      </p:pic>
      <p:pic>
        <p:nvPicPr>
          <p:cNvPr id="12" name="Picture 11">
            <a:extLst>
              <a:ext uri="{FF2B5EF4-FFF2-40B4-BE49-F238E27FC236}">
                <a16:creationId xmlns:a16="http://schemas.microsoft.com/office/drawing/2014/main" id="{11EAEE9A-D1FB-4049-A953-92EA6A851D4A}"/>
              </a:ext>
            </a:extLst>
          </p:cNvPr>
          <p:cNvPicPr>
            <a:picLocks noChangeAspect="1"/>
          </p:cNvPicPr>
          <p:nvPr/>
        </p:nvPicPr>
        <p:blipFill>
          <a:blip r:embed="rId4"/>
          <a:stretch>
            <a:fillRect/>
          </a:stretch>
        </p:blipFill>
        <p:spPr>
          <a:xfrm>
            <a:off x="1472836" y="950596"/>
            <a:ext cx="2823567" cy="3728205"/>
          </a:xfrm>
          <a:prstGeom prst="rect">
            <a:avLst/>
          </a:prstGeom>
        </p:spPr>
      </p:pic>
      <p:cxnSp>
        <p:nvCxnSpPr>
          <p:cNvPr id="18" name="Straight Connector 17">
            <a:extLst>
              <a:ext uri="{FF2B5EF4-FFF2-40B4-BE49-F238E27FC236}">
                <a16:creationId xmlns:a16="http://schemas.microsoft.com/office/drawing/2014/main" id="{E2593C4A-7342-4E5C-A1E4-A50335DBF608}"/>
              </a:ext>
            </a:extLst>
          </p:cNvPr>
          <p:cNvCxnSpPr>
            <a:cxnSpLocks/>
          </p:cNvCxnSpPr>
          <p:nvPr/>
        </p:nvCxnSpPr>
        <p:spPr>
          <a:xfrm>
            <a:off x="1353993" y="862149"/>
            <a:ext cx="3023892" cy="3961358"/>
          </a:xfrm>
          <a:prstGeom prst="line">
            <a:avLst/>
          </a:prstGeom>
          <a:ln w="76200">
            <a:solidFill>
              <a:srgbClr val="EC184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9C5815-2D9E-48CB-965E-2203DA68D382}"/>
              </a:ext>
            </a:extLst>
          </p:cNvPr>
          <p:cNvCxnSpPr>
            <a:cxnSpLocks/>
          </p:cNvCxnSpPr>
          <p:nvPr/>
        </p:nvCxnSpPr>
        <p:spPr>
          <a:xfrm flipV="1">
            <a:off x="1353993" y="862149"/>
            <a:ext cx="3061253" cy="3961358"/>
          </a:xfrm>
          <a:prstGeom prst="line">
            <a:avLst/>
          </a:prstGeom>
          <a:ln w="76200">
            <a:solidFill>
              <a:srgbClr val="EC18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3431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2 - What did you decide?</a:t>
            </a:r>
          </a:p>
        </p:txBody>
      </p:sp>
      <p:sp>
        <p:nvSpPr>
          <p:cNvPr id="3" name="Content Placeholder 2"/>
          <p:cNvSpPr>
            <a:spLocks noGrp="1"/>
          </p:cNvSpPr>
          <p:nvPr>
            <p:ph idx="1"/>
          </p:nvPr>
        </p:nvSpPr>
        <p:spPr>
          <a:xfrm>
            <a:off x="518166" y="770667"/>
            <a:ext cx="8325548" cy="610902"/>
          </a:xfrm>
        </p:spPr>
        <p:txBody>
          <a:bodyPr/>
          <a:lstStyle/>
          <a:p>
            <a:pPr marL="515937" lvl="2" indent="0">
              <a:buNone/>
            </a:pPr>
            <a:r>
              <a:rPr lang="en-US" sz="2000" dirty="0"/>
              <a:t>Preparation</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23</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7" name="Picture 6">
            <a:extLst>
              <a:ext uri="{FF2B5EF4-FFF2-40B4-BE49-F238E27FC236}">
                <a16:creationId xmlns:a16="http://schemas.microsoft.com/office/drawing/2014/main" id="{EA0876D9-8BC4-4F37-9012-1A942F5261F5}"/>
              </a:ext>
            </a:extLst>
          </p:cNvPr>
          <p:cNvPicPr>
            <a:picLocks noChangeAspect="1"/>
          </p:cNvPicPr>
          <p:nvPr/>
        </p:nvPicPr>
        <p:blipFill>
          <a:blip r:embed="rId3"/>
          <a:stretch>
            <a:fillRect/>
          </a:stretch>
        </p:blipFill>
        <p:spPr>
          <a:xfrm>
            <a:off x="703261" y="1169555"/>
            <a:ext cx="2803303" cy="3737737"/>
          </a:xfrm>
          <a:prstGeom prst="rect">
            <a:avLst/>
          </a:prstGeom>
        </p:spPr>
      </p:pic>
      <p:pic>
        <p:nvPicPr>
          <p:cNvPr id="10" name="Picture 9">
            <a:extLst>
              <a:ext uri="{FF2B5EF4-FFF2-40B4-BE49-F238E27FC236}">
                <a16:creationId xmlns:a16="http://schemas.microsoft.com/office/drawing/2014/main" id="{DC065E00-864D-4523-989B-6AC4FACFBC9B}"/>
              </a:ext>
            </a:extLst>
          </p:cNvPr>
          <p:cNvPicPr>
            <a:picLocks noChangeAspect="1"/>
          </p:cNvPicPr>
          <p:nvPr/>
        </p:nvPicPr>
        <p:blipFill>
          <a:blip r:embed="rId4"/>
          <a:stretch>
            <a:fillRect/>
          </a:stretch>
        </p:blipFill>
        <p:spPr>
          <a:xfrm>
            <a:off x="3567530" y="1221803"/>
            <a:ext cx="4891740" cy="3668805"/>
          </a:xfrm>
          <a:prstGeom prst="rect">
            <a:avLst/>
          </a:prstGeom>
        </p:spPr>
      </p:pic>
    </p:spTree>
    <p:extLst>
      <p:ext uri="{BB962C8B-B14F-4D97-AF65-F5344CB8AC3E}">
        <p14:creationId xmlns:p14="http://schemas.microsoft.com/office/powerpoint/2010/main" val="25243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2 - What did I decide?</a:t>
            </a:r>
          </a:p>
        </p:txBody>
      </p:sp>
      <p:sp>
        <p:nvSpPr>
          <p:cNvPr id="3" name="Content Placeholder 2"/>
          <p:cNvSpPr>
            <a:spLocks noGrp="1"/>
          </p:cNvSpPr>
          <p:nvPr>
            <p:ph idx="1"/>
          </p:nvPr>
        </p:nvSpPr>
        <p:spPr>
          <a:xfrm>
            <a:off x="518166" y="757606"/>
            <a:ext cx="8325548" cy="610902"/>
          </a:xfrm>
        </p:spPr>
        <p:txBody>
          <a:bodyPr/>
          <a:lstStyle/>
          <a:p>
            <a:pPr marL="515937" lvl="2" indent="0">
              <a:buNone/>
            </a:pPr>
            <a:r>
              <a:rPr lang="en-US" sz="2000" dirty="0"/>
              <a:t>Go time</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24</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7" name="Picture 6">
            <a:extLst>
              <a:ext uri="{FF2B5EF4-FFF2-40B4-BE49-F238E27FC236}">
                <a16:creationId xmlns:a16="http://schemas.microsoft.com/office/drawing/2014/main" id="{CA58EA9D-3621-4D87-8253-0F8E060809D8}"/>
              </a:ext>
            </a:extLst>
          </p:cNvPr>
          <p:cNvPicPr>
            <a:picLocks noChangeAspect="1"/>
          </p:cNvPicPr>
          <p:nvPr/>
        </p:nvPicPr>
        <p:blipFill>
          <a:blip r:embed="rId3"/>
          <a:stretch>
            <a:fillRect/>
          </a:stretch>
        </p:blipFill>
        <p:spPr>
          <a:xfrm>
            <a:off x="2094444" y="873648"/>
            <a:ext cx="5558153" cy="4168615"/>
          </a:xfrm>
          <a:prstGeom prst="rect">
            <a:avLst/>
          </a:prstGeom>
        </p:spPr>
      </p:pic>
    </p:spTree>
    <p:extLst>
      <p:ext uri="{BB962C8B-B14F-4D97-AF65-F5344CB8AC3E}">
        <p14:creationId xmlns:p14="http://schemas.microsoft.com/office/powerpoint/2010/main" val="15518829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582"/>
            <a:ext cx="8089901" cy="467820"/>
          </a:xfrm>
        </p:spPr>
        <p:txBody>
          <a:bodyPr/>
          <a:lstStyle/>
          <a:p>
            <a:r>
              <a:rPr lang="en-US" dirty="0"/>
              <a:t>Summary</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25</a:t>
            </a:fld>
            <a:endParaRPr lang="en-US" dirty="0"/>
          </a:p>
        </p:txBody>
      </p:sp>
      <p:sp>
        <p:nvSpPr>
          <p:cNvPr id="4" name="Content Placeholder 3">
            <a:extLst>
              <a:ext uri="{FF2B5EF4-FFF2-40B4-BE49-F238E27FC236}">
                <a16:creationId xmlns:a16="http://schemas.microsoft.com/office/drawing/2014/main" id="{0A324C1E-DBC8-4F40-A965-588E080C2D86}"/>
              </a:ext>
            </a:extLst>
          </p:cNvPr>
          <p:cNvSpPr>
            <a:spLocks noGrp="1"/>
          </p:cNvSpPr>
          <p:nvPr>
            <p:ph idx="1"/>
          </p:nvPr>
        </p:nvSpPr>
        <p:spPr>
          <a:xfrm>
            <a:off x="438912" y="1050003"/>
            <a:ext cx="4962579" cy="2675805"/>
          </a:xfrm>
        </p:spPr>
        <p:txBody>
          <a:bodyPr/>
          <a:lstStyle/>
          <a:p>
            <a:r>
              <a:rPr lang="en-US" dirty="0"/>
              <a:t>Assess a child’s pain level.</a:t>
            </a:r>
          </a:p>
          <a:p>
            <a:pPr marL="0" indent="0">
              <a:buNone/>
            </a:pPr>
            <a:endParaRPr lang="en-US" dirty="0"/>
          </a:p>
          <a:p>
            <a:r>
              <a:rPr lang="en-US" dirty="0"/>
              <a:t>Maximize the use of non-pharmacologic pain control techniques.</a:t>
            </a:r>
          </a:p>
          <a:p>
            <a:pPr lvl="1"/>
            <a:r>
              <a:rPr lang="en-US" dirty="0"/>
              <a:t>Comfort holds </a:t>
            </a:r>
          </a:p>
          <a:p>
            <a:pPr lvl="1"/>
            <a:r>
              <a:rPr lang="en-US" dirty="0"/>
              <a:t>Distraction </a:t>
            </a:r>
          </a:p>
          <a:p>
            <a:pPr lvl="1"/>
            <a:r>
              <a:rPr lang="en-US" dirty="0"/>
              <a:t>Positioning </a:t>
            </a:r>
          </a:p>
          <a:p>
            <a:r>
              <a:rPr lang="en-US" dirty="0"/>
              <a:t>Topical anesthetics can be very effective.</a:t>
            </a:r>
          </a:p>
          <a:p>
            <a:r>
              <a:rPr lang="en-US" dirty="0"/>
              <a:t>A combination of non-pharmacologic and pharmacologic interventions is key.</a:t>
            </a:r>
          </a:p>
        </p:txBody>
      </p:sp>
      <p:pic>
        <p:nvPicPr>
          <p:cNvPr id="5" name="Picture 4">
            <a:extLst>
              <a:ext uri="{FF2B5EF4-FFF2-40B4-BE49-F238E27FC236}">
                <a16:creationId xmlns:a16="http://schemas.microsoft.com/office/drawing/2014/main" id="{3FEE1D40-EA19-4D03-8A12-43092F3BE3FC}"/>
              </a:ext>
            </a:extLst>
          </p:cNvPr>
          <p:cNvPicPr>
            <a:picLocks noChangeAspect="1"/>
          </p:cNvPicPr>
          <p:nvPr/>
        </p:nvPicPr>
        <p:blipFill>
          <a:blip r:embed="rId3"/>
          <a:stretch>
            <a:fillRect/>
          </a:stretch>
        </p:blipFill>
        <p:spPr>
          <a:xfrm>
            <a:off x="4572000" y="454661"/>
            <a:ext cx="3734878" cy="1180076"/>
          </a:xfrm>
          <a:prstGeom prst="rect">
            <a:avLst/>
          </a:prstGeom>
        </p:spPr>
      </p:pic>
      <p:pic>
        <p:nvPicPr>
          <p:cNvPr id="7" name="Picture 6">
            <a:extLst>
              <a:ext uri="{FF2B5EF4-FFF2-40B4-BE49-F238E27FC236}">
                <a16:creationId xmlns:a16="http://schemas.microsoft.com/office/drawing/2014/main" id="{CA8740FD-ED32-46FF-86AD-92B85C593A10}"/>
              </a:ext>
            </a:extLst>
          </p:cNvPr>
          <p:cNvPicPr>
            <a:picLocks noChangeAspect="1"/>
          </p:cNvPicPr>
          <p:nvPr/>
        </p:nvPicPr>
        <p:blipFill>
          <a:blip r:embed="rId4"/>
          <a:stretch>
            <a:fillRect/>
          </a:stretch>
        </p:blipFill>
        <p:spPr>
          <a:xfrm>
            <a:off x="6102318" y="1976371"/>
            <a:ext cx="2533390" cy="2242932"/>
          </a:xfrm>
          <a:prstGeom prst="rect">
            <a:avLst/>
          </a:prstGeom>
        </p:spPr>
      </p:pic>
      <p:pic>
        <p:nvPicPr>
          <p:cNvPr id="8" name="Picture 7">
            <a:extLst>
              <a:ext uri="{FF2B5EF4-FFF2-40B4-BE49-F238E27FC236}">
                <a16:creationId xmlns:a16="http://schemas.microsoft.com/office/drawing/2014/main" id="{E40AFB3B-70B4-458E-BD52-5816D179E82C}"/>
              </a:ext>
            </a:extLst>
          </p:cNvPr>
          <p:cNvPicPr>
            <a:picLocks noChangeAspect="1"/>
          </p:cNvPicPr>
          <p:nvPr/>
        </p:nvPicPr>
        <p:blipFill>
          <a:blip r:embed="rId5"/>
          <a:stretch>
            <a:fillRect/>
          </a:stretch>
        </p:blipFill>
        <p:spPr>
          <a:xfrm>
            <a:off x="3930848" y="2227369"/>
            <a:ext cx="1654407" cy="1191734"/>
          </a:xfrm>
          <a:prstGeom prst="rect">
            <a:avLst/>
          </a:prstGeom>
        </p:spPr>
      </p:pic>
    </p:spTree>
    <p:extLst>
      <p:ext uri="{BB962C8B-B14F-4D97-AF65-F5344CB8AC3E}">
        <p14:creationId xmlns:p14="http://schemas.microsoft.com/office/powerpoint/2010/main" val="262025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9910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23" y="1790362"/>
            <a:ext cx="6595720" cy="1086451"/>
          </a:xfrm>
        </p:spPr>
        <p:txBody>
          <a:bodyPr/>
          <a:lstStyle/>
          <a:p>
            <a:r>
              <a:rPr lang="en-US" sz="3400" dirty="0"/>
              <a:t>Pediatric Pain Management and Anxiolysis</a:t>
            </a:r>
          </a:p>
        </p:txBody>
      </p:sp>
      <p:sp>
        <p:nvSpPr>
          <p:cNvPr id="11" name="Text Placeholder 10"/>
          <p:cNvSpPr>
            <a:spLocks noGrp="1"/>
          </p:cNvSpPr>
          <p:nvPr>
            <p:ph type="body" sz="quarter" idx="10"/>
          </p:nvPr>
        </p:nvSpPr>
        <p:spPr/>
        <p:txBody>
          <a:bodyPr/>
          <a:lstStyle/>
          <a:p>
            <a:r>
              <a:rPr lang="en-US" dirty="0"/>
              <a:t>Carol C. Chen, MD MPH</a:t>
            </a:r>
            <a:br>
              <a:rPr lang="en-US" dirty="0"/>
            </a:br>
            <a:r>
              <a:rPr lang="en-US" dirty="0"/>
              <a:t>Associate Clinical Professor of Emergency Medicine and Pediatrics</a:t>
            </a:r>
          </a:p>
          <a:p>
            <a:endParaRPr lang="en-US" dirty="0"/>
          </a:p>
          <a:p>
            <a:r>
              <a:rPr lang="en-US" dirty="0"/>
              <a:t>Medical Co-Director of Pediatric Emergency Medicine, Zuckerberg San Francisco General Hospital &amp; Trauma Center</a:t>
            </a:r>
          </a:p>
          <a:p>
            <a:r>
              <a:rPr lang="en-US" dirty="0"/>
              <a:t>Child Injury Prevention Lead, Department of Emergency Medicine</a:t>
            </a:r>
          </a:p>
          <a:p>
            <a:r>
              <a:rPr lang="en-US" dirty="0"/>
              <a:t>University of California San Francisco</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FD24-C5E9-48E3-8112-FB1F480D6DEA}"/>
              </a:ext>
            </a:extLst>
          </p:cNvPr>
          <p:cNvSpPr>
            <a:spLocks noGrp="1"/>
          </p:cNvSpPr>
          <p:nvPr>
            <p:ph type="title"/>
          </p:nvPr>
        </p:nvSpPr>
        <p:spPr>
          <a:xfrm>
            <a:off x="457200" y="319993"/>
            <a:ext cx="8089901" cy="467820"/>
          </a:xfrm>
        </p:spPr>
        <p:txBody>
          <a:bodyPr/>
          <a:lstStyle/>
          <a:p>
            <a:r>
              <a:rPr lang="en-US" dirty="0"/>
              <a:t>Disclosures</a:t>
            </a:r>
          </a:p>
        </p:txBody>
      </p:sp>
      <p:sp>
        <p:nvSpPr>
          <p:cNvPr id="3" name="Content Placeholder 2">
            <a:extLst>
              <a:ext uri="{FF2B5EF4-FFF2-40B4-BE49-F238E27FC236}">
                <a16:creationId xmlns:a16="http://schemas.microsoft.com/office/drawing/2014/main" id="{72A72431-C765-4EF0-AF71-1178F888505C}"/>
              </a:ext>
            </a:extLst>
          </p:cNvPr>
          <p:cNvSpPr>
            <a:spLocks noGrp="1"/>
          </p:cNvSpPr>
          <p:nvPr>
            <p:ph idx="1"/>
          </p:nvPr>
        </p:nvSpPr>
        <p:spPr/>
        <p:txBody>
          <a:bodyPr/>
          <a:lstStyle/>
          <a:p>
            <a:r>
              <a:rPr lang="en-US" dirty="0"/>
              <a:t>I have no disclosures.</a:t>
            </a:r>
          </a:p>
        </p:txBody>
      </p:sp>
      <p:sp>
        <p:nvSpPr>
          <p:cNvPr id="4" name="Date Placeholder 3">
            <a:extLst>
              <a:ext uri="{FF2B5EF4-FFF2-40B4-BE49-F238E27FC236}">
                <a16:creationId xmlns:a16="http://schemas.microsoft.com/office/drawing/2014/main" id="{016BCB6B-106B-4448-9E15-32107551C0D9}"/>
              </a:ext>
            </a:extLst>
          </p:cNvPr>
          <p:cNvSpPr>
            <a:spLocks noGrp="1"/>
          </p:cNvSpPr>
          <p:nvPr>
            <p:ph type="dt" sz="half" idx="2"/>
          </p:nvPr>
        </p:nvSpPr>
        <p:spPr/>
        <p:txBody>
          <a:bodyPr/>
          <a:lstStyle/>
          <a:p>
            <a:fld id="{9EB3265C-F0D4-410E-8C75-9C1664655489}" type="datetime1">
              <a:rPr lang="en-US" smtClean="0"/>
              <a:pPr/>
              <a:t>2/13/2024</a:t>
            </a:fld>
            <a:endParaRPr lang="en-US" dirty="0"/>
          </a:p>
        </p:txBody>
      </p:sp>
      <p:sp>
        <p:nvSpPr>
          <p:cNvPr id="6" name="Slide Number Placeholder 5">
            <a:extLst>
              <a:ext uri="{FF2B5EF4-FFF2-40B4-BE49-F238E27FC236}">
                <a16:creationId xmlns:a16="http://schemas.microsoft.com/office/drawing/2014/main" id="{D4C9BE28-FA0A-406B-9691-D0A797214B11}"/>
              </a:ext>
            </a:extLst>
          </p:cNvPr>
          <p:cNvSpPr>
            <a:spLocks noGrp="1"/>
          </p:cNvSpPr>
          <p:nvPr>
            <p:ph type="sldNum" sz="quarter" idx="4"/>
          </p:nvPr>
        </p:nvSpPr>
        <p:spPr/>
        <p:txBody>
          <a:bodyPr/>
          <a:lstStyle/>
          <a:p>
            <a:fld id="{7BCC8D0D-EAEC-449D-9161-023DFF90F2E2}" type="slidenum">
              <a:rPr lang="en-US" smtClean="0"/>
              <a:pPr/>
              <a:t>4</a:t>
            </a:fld>
            <a:endParaRPr lang="en-US" dirty="0"/>
          </a:p>
        </p:txBody>
      </p:sp>
    </p:spTree>
    <p:extLst>
      <p:ext uri="{BB962C8B-B14F-4D97-AF65-F5344CB8AC3E}">
        <p14:creationId xmlns:p14="http://schemas.microsoft.com/office/powerpoint/2010/main" val="29585311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Goals</a:t>
            </a:r>
          </a:p>
        </p:txBody>
      </p:sp>
      <p:sp>
        <p:nvSpPr>
          <p:cNvPr id="3" name="Content Placeholder 2"/>
          <p:cNvSpPr>
            <a:spLocks noGrp="1"/>
          </p:cNvSpPr>
          <p:nvPr>
            <p:ph idx="1"/>
          </p:nvPr>
        </p:nvSpPr>
        <p:spPr>
          <a:xfrm>
            <a:off x="438912" y="1263974"/>
            <a:ext cx="8325548" cy="1747140"/>
          </a:xfrm>
        </p:spPr>
        <p:txBody>
          <a:bodyPr/>
          <a:lstStyle/>
          <a:p>
            <a:r>
              <a:rPr lang="en-US" b="1" dirty="0"/>
              <a:t>Characterize the approach to managing pain and anxiety when performing common procedures on children in the emergency department</a:t>
            </a:r>
          </a:p>
          <a:p>
            <a:endParaRPr lang="en-US" b="1" dirty="0"/>
          </a:p>
          <a:p>
            <a:pPr marL="0" indent="0">
              <a:buNone/>
            </a:pPr>
            <a:endParaRPr lang="en-US" b="1" dirty="0"/>
          </a:p>
          <a:p>
            <a:r>
              <a:rPr lang="en-US" b="1" dirty="0"/>
              <a:t>Describe some tips and tricks specific to pediatric analgesia and anxiolysis in the emergency department</a:t>
            </a:r>
          </a:p>
          <a:p>
            <a:pPr marL="0" indent="0">
              <a:buNone/>
            </a:pPr>
            <a:endParaRPr lang="en-US" b="1"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27243067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Objectives</a:t>
            </a:r>
          </a:p>
        </p:txBody>
      </p:sp>
      <p:sp>
        <p:nvSpPr>
          <p:cNvPr id="3" name="Content Placeholder 2"/>
          <p:cNvSpPr>
            <a:spLocks noGrp="1"/>
          </p:cNvSpPr>
          <p:nvPr>
            <p:ph idx="1"/>
          </p:nvPr>
        </p:nvSpPr>
        <p:spPr>
          <a:xfrm>
            <a:off x="438912" y="1263974"/>
            <a:ext cx="8325548" cy="1747140"/>
          </a:xfrm>
        </p:spPr>
        <p:txBody>
          <a:bodyPr/>
          <a:lstStyle/>
          <a:p>
            <a:r>
              <a:rPr lang="en-US" sz="1600" b="1" dirty="0"/>
              <a:t>By the end of this lecture, participants will be able to:</a:t>
            </a:r>
          </a:p>
          <a:p>
            <a:pPr lvl="1"/>
            <a:r>
              <a:rPr lang="en-US" sz="1600" dirty="0"/>
              <a:t>Describe two scales used to assess acute pain in infants and children.</a:t>
            </a:r>
          </a:p>
          <a:p>
            <a:pPr lvl="1"/>
            <a:r>
              <a:rPr lang="en-US" sz="1600" dirty="0"/>
              <a:t>List at least three non-pharmacologic methods to manage anxiety and pain in children.</a:t>
            </a:r>
          </a:p>
          <a:p>
            <a:pPr lvl="1"/>
            <a:r>
              <a:rPr lang="en-US" sz="1600" dirty="0"/>
              <a:t>Name three topical analgesic agents commonly used in children.</a:t>
            </a:r>
          </a:p>
          <a:p>
            <a:pPr lvl="1"/>
            <a:r>
              <a:rPr lang="en-US" sz="1600" dirty="0"/>
              <a:t>Explain how to blend pharmacologic and non-pharmacologic methods of anxiolysis and analgesia to successfully carry out the following common procedures in children:</a:t>
            </a:r>
          </a:p>
          <a:p>
            <a:pPr lvl="2"/>
            <a:r>
              <a:rPr lang="en-US" sz="1600" dirty="0"/>
              <a:t>Peripheral intravenous catheter (PIV) placement</a:t>
            </a:r>
          </a:p>
          <a:p>
            <a:pPr lvl="2"/>
            <a:r>
              <a:rPr lang="en-US" sz="1600" dirty="0"/>
              <a:t>Laceration repair</a:t>
            </a:r>
          </a:p>
          <a:p>
            <a:pPr lvl="1"/>
            <a:endParaRPr lang="en-US" sz="1400"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6</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spTree>
    <p:extLst>
      <p:ext uri="{BB962C8B-B14F-4D97-AF65-F5344CB8AC3E}">
        <p14:creationId xmlns:p14="http://schemas.microsoft.com/office/powerpoint/2010/main" val="9646720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Assessing Acute Pain in Children</a:t>
            </a:r>
          </a:p>
        </p:txBody>
      </p:sp>
      <p:sp>
        <p:nvSpPr>
          <p:cNvPr id="3" name="Content Placeholder 2"/>
          <p:cNvSpPr>
            <a:spLocks noGrp="1"/>
          </p:cNvSpPr>
          <p:nvPr>
            <p:ph idx="1"/>
          </p:nvPr>
        </p:nvSpPr>
        <p:spPr>
          <a:xfrm>
            <a:off x="409226" y="1099081"/>
            <a:ext cx="8325548" cy="2738401"/>
          </a:xfrm>
        </p:spPr>
        <p:txBody>
          <a:bodyPr/>
          <a:lstStyle/>
          <a:p>
            <a:r>
              <a:rPr lang="en-US" sz="1400" dirty="0"/>
              <a:t>Self-report pain scales are the best indicators of pain in children &gt; 3 years and those able to report pain</a:t>
            </a:r>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7</a:t>
            </a:fld>
            <a:endParaRPr lang="en-US" dirty="0"/>
          </a:p>
        </p:txBody>
      </p:sp>
      <p:pic>
        <p:nvPicPr>
          <p:cNvPr id="8" name="Picture 7">
            <a:extLst>
              <a:ext uri="{FF2B5EF4-FFF2-40B4-BE49-F238E27FC236}">
                <a16:creationId xmlns:a16="http://schemas.microsoft.com/office/drawing/2014/main" id="{95C7DA24-5F08-407F-BA10-1E590ADF3112}"/>
              </a:ext>
            </a:extLst>
          </p:cNvPr>
          <p:cNvPicPr>
            <a:picLocks noChangeAspect="1"/>
          </p:cNvPicPr>
          <p:nvPr/>
        </p:nvPicPr>
        <p:blipFill>
          <a:blip r:embed="rId3"/>
          <a:stretch>
            <a:fillRect/>
          </a:stretch>
        </p:blipFill>
        <p:spPr>
          <a:xfrm>
            <a:off x="1174041" y="1747637"/>
            <a:ext cx="6795917" cy="2197346"/>
          </a:xfrm>
          <a:prstGeom prst="rect">
            <a:avLst/>
          </a:prstGeom>
        </p:spPr>
      </p:pic>
    </p:spTree>
    <p:extLst>
      <p:ext uri="{BB962C8B-B14F-4D97-AF65-F5344CB8AC3E}">
        <p14:creationId xmlns:p14="http://schemas.microsoft.com/office/powerpoint/2010/main" val="13039578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Assessing Acute Pain in Children</a:t>
            </a:r>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8</a:t>
            </a:fld>
            <a:endParaRPr lang="en-US" dirty="0"/>
          </a:p>
        </p:txBody>
      </p:sp>
      <p:sp>
        <p:nvSpPr>
          <p:cNvPr id="5" name="Content Placeholder 2">
            <a:extLst>
              <a:ext uri="{FF2B5EF4-FFF2-40B4-BE49-F238E27FC236}">
                <a16:creationId xmlns:a16="http://schemas.microsoft.com/office/drawing/2014/main" id="{5CFB2030-5105-4E1B-A922-5EDF3AA56901}"/>
              </a:ext>
            </a:extLst>
          </p:cNvPr>
          <p:cNvSpPr>
            <a:spLocks noGrp="1"/>
          </p:cNvSpPr>
          <p:nvPr>
            <p:ph idx="1"/>
          </p:nvPr>
        </p:nvSpPr>
        <p:spPr>
          <a:xfrm>
            <a:off x="409226" y="1099081"/>
            <a:ext cx="8325548" cy="2738401"/>
          </a:xfrm>
        </p:spPr>
        <p:txBody>
          <a:bodyPr/>
          <a:lstStyle/>
          <a:p>
            <a:pPr marL="515937" lvl="2" indent="0">
              <a:buNone/>
            </a:pPr>
            <a:endParaRPr lang="en-US" sz="1400" dirty="0"/>
          </a:p>
          <a:p>
            <a:pPr marL="0" indent="0">
              <a:buNone/>
            </a:pPr>
            <a:endParaRPr lang="en-US" sz="1400" dirty="0"/>
          </a:p>
        </p:txBody>
      </p:sp>
      <p:pic>
        <p:nvPicPr>
          <p:cNvPr id="3" name="Picture 2">
            <a:extLst>
              <a:ext uri="{FF2B5EF4-FFF2-40B4-BE49-F238E27FC236}">
                <a16:creationId xmlns:a16="http://schemas.microsoft.com/office/drawing/2014/main" id="{D22A67DD-9BF8-4D71-A9D3-BA11E4AE374D}"/>
              </a:ext>
            </a:extLst>
          </p:cNvPr>
          <p:cNvPicPr>
            <a:picLocks noChangeAspect="1"/>
          </p:cNvPicPr>
          <p:nvPr/>
        </p:nvPicPr>
        <p:blipFill>
          <a:blip r:embed="rId3"/>
          <a:stretch>
            <a:fillRect/>
          </a:stretch>
        </p:blipFill>
        <p:spPr>
          <a:xfrm>
            <a:off x="1669197" y="890006"/>
            <a:ext cx="5805605" cy="3459926"/>
          </a:xfrm>
          <a:prstGeom prst="rect">
            <a:avLst/>
          </a:prstGeom>
        </p:spPr>
      </p:pic>
    </p:spTree>
    <p:extLst>
      <p:ext uri="{BB962C8B-B14F-4D97-AF65-F5344CB8AC3E}">
        <p14:creationId xmlns:p14="http://schemas.microsoft.com/office/powerpoint/2010/main" val="32910445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993"/>
            <a:ext cx="8089901" cy="467820"/>
          </a:xfrm>
        </p:spPr>
        <p:txBody>
          <a:bodyPr/>
          <a:lstStyle/>
          <a:p>
            <a:r>
              <a:rPr lang="en-US" dirty="0"/>
              <a:t>Case 1</a:t>
            </a:r>
          </a:p>
        </p:txBody>
      </p:sp>
      <p:sp>
        <p:nvSpPr>
          <p:cNvPr id="3" name="Content Placeholder 2"/>
          <p:cNvSpPr>
            <a:spLocks noGrp="1"/>
          </p:cNvSpPr>
          <p:nvPr>
            <p:ph idx="1"/>
          </p:nvPr>
        </p:nvSpPr>
        <p:spPr>
          <a:xfrm>
            <a:off x="438912" y="1064464"/>
            <a:ext cx="8325548" cy="1747140"/>
          </a:xfrm>
        </p:spPr>
        <p:txBody>
          <a:bodyPr/>
          <a:lstStyle/>
          <a:p>
            <a:pPr marL="230187" lvl="1" indent="0">
              <a:buNone/>
            </a:pPr>
            <a:r>
              <a:rPr lang="en-US" dirty="0"/>
              <a:t>6yo healthy child </a:t>
            </a:r>
          </a:p>
          <a:p>
            <a:pPr lvl="1"/>
            <a:r>
              <a:rPr lang="en-US" dirty="0"/>
              <a:t>Vomiting and diarrhea x 3 days</a:t>
            </a:r>
          </a:p>
          <a:p>
            <a:pPr lvl="1"/>
            <a:r>
              <a:rPr lang="en-US" dirty="0"/>
              <a:t>+ sick contact in sibling w same symptoms</a:t>
            </a:r>
          </a:p>
          <a:p>
            <a:pPr marL="230187" lvl="1" indent="0">
              <a:buNone/>
            </a:pPr>
            <a:endParaRPr lang="en-US" dirty="0"/>
          </a:p>
          <a:p>
            <a:pPr marL="230187" lvl="1" indent="0">
              <a:buNone/>
            </a:pPr>
            <a:r>
              <a:rPr lang="en-US" dirty="0"/>
              <a:t>HR 155        BP 100/63        RR 20          T 37.4          100% RA</a:t>
            </a:r>
          </a:p>
          <a:p>
            <a:pPr marL="230187" lvl="1" indent="0">
              <a:buNone/>
            </a:pPr>
            <a:r>
              <a:rPr lang="en-US" dirty="0"/>
              <a:t>Tired appearing; answers your questions appropriately, NAD</a:t>
            </a:r>
          </a:p>
          <a:p>
            <a:pPr marL="230187" lvl="1" indent="0">
              <a:buNone/>
            </a:pPr>
            <a:r>
              <a:rPr lang="en-US" dirty="0"/>
              <a:t>Tacky mucus membranes, dry lips</a:t>
            </a:r>
          </a:p>
          <a:p>
            <a:pPr marL="230187" lvl="1" indent="0">
              <a:buNone/>
            </a:pPr>
            <a:r>
              <a:rPr lang="en-US" dirty="0"/>
              <a:t>Abdomen benign</a:t>
            </a:r>
          </a:p>
          <a:p>
            <a:pPr marL="230187" lvl="1" indent="0">
              <a:buNone/>
            </a:pPr>
            <a:r>
              <a:rPr lang="en-US" dirty="0"/>
              <a:t>Capillary refill 2-3 seconds</a:t>
            </a:r>
          </a:p>
          <a:p>
            <a:pPr marL="230187" lvl="1" indent="0">
              <a:buNone/>
            </a:pPr>
            <a:endParaRPr lang="en-US" dirty="0"/>
          </a:p>
        </p:txBody>
      </p:sp>
      <p:sp>
        <p:nvSpPr>
          <p:cNvPr id="16" name="Slide Number Placeholder 6"/>
          <p:cNvSpPr>
            <a:spLocks noGrp="1"/>
          </p:cNvSpPr>
          <p:nvPr>
            <p:ph type="sldNum" sz="quarter" idx="4"/>
          </p:nvPr>
        </p:nvSpPr>
        <p:spPr>
          <a:xfrm>
            <a:off x="272105" y="4419573"/>
            <a:ext cx="246061" cy="116425"/>
          </a:xfrm>
          <a:prstGeom prst="rect">
            <a:avLst/>
          </a:prstGeom>
        </p:spPr>
        <p:txBody>
          <a:bodyPr vert="horz" wrap="square" lIns="0" tIns="0" rIns="0" bIns="0" rtlCol="0" anchor="b" anchorCtr="0"/>
          <a:lstStyle>
            <a:lvl1pPr algn="l">
              <a:defRPr sz="700" i="0">
                <a:solidFill>
                  <a:srgbClr val="FFFFFF"/>
                </a:solidFill>
                <a:latin typeface="Arial" pitchFamily="34" charset="0"/>
                <a:cs typeface="Arial" pitchFamily="34" charset="0"/>
              </a:defRPr>
            </a:lvl1pPr>
          </a:lstStyle>
          <a:p>
            <a:fld id="{7BCC8D0D-EAEC-449D-9161-023DFF90F2E2}" type="slidenum">
              <a:rPr lang="en-US" smtClean="0"/>
              <a:pPr/>
              <a:t>9</a:t>
            </a:fld>
            <a:endParaRPr lang="en-US" dirty="0"/>
          </a:p>
        </p:txBody>
      </p:sp>
      <p:sp>
        <p:nvSpPr>
          <p:cNvPr id="6" name="Content Placeholder 2">
            <a:extLst>
              <a:ext uri="{FF2B5EF4-FFF2-40B4-BE49-F238E27FC236}">
                <a16:creationId xmlns:a16="http://schemas.microsoft.com/office/drawing/2014/main" id="{2E38FFEF-A2E4-4E36-A600-7AF083255259}"/>
              </a:ext>
            </a:extLst>
          </p:cNvPr>
          <p:cNvSpPr txBox="1">
            <a:spLocks/>
          </p:cNvSpPr>
          <p:nvPr/>
        </p:nvSpPr>
        <p:spPr>
          <a:xfrm>
            <a:off x="457200" y="2942315"/>
            <a:ext cx="8325548" cy="1747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000"/>
              </a:spcBef>
              <a:buClr>
                <a:schemeClr val="bg1"/>
              </a:buClr>
              <a:buFont typeface="Wingdings" panose="05000000000000000000" pitchFamily="2" charset="2"/>
              <a:buChar char="§"/>
              <a:defRPr lang="en-US" sz="18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000"/>
              </a:spcBef>
              <a:buClr>
                <a:schemeClr val="bg1"/>
              </a:buClr>
              <a:buFont typeface="Arial" panose="020B0604020202020204" pitchFamily="34" charset="0"/>
              <a:buChar char="•"/>
              <a:defRPr lang="en-US" sz="18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spTree>
    <p:extLst>
      <p:ext uri="{BB962C8B-B14F-4D97-AF65-F5344CB8AC3E}">
        <p14:creationId xmlns:p14="http://schemas.microsoft.com/office/powerpoint/2010/main" val="1937047213"/>
      </p:ext>
    </p:extLst>
  </p:cSld>
  <p:clrMapOvr>
    <a:masterClrMapping/>
  </p:clrMapOvr>
  <p:transition>
    <p:fade/>
  </p:transition>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B48DB2A-A2BB-49B9-B517-04CB45F2482A}">
  <ds:schemaRefs>
    <ds:schemaRef ds:uri="http://schemas.microsoft.com/office/2006/metadata/properties"/>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UCSF PPT Template</Template>
  <TotalTime>18465</TotalTime>
  <Words>3427</Words>
  <Application>Microsoft Office PowerPoint</Application>
  <PresentationFormat>On-screen Show (16:9)</PresentationFormat>
  <Paragraphs>343</Paragraphs>
  <Slides>26</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Garamond</vt:lpstr>
      <vt:lpstr>Wingdings</vt:lpstr>
      <vt:lpstr>UCSF PPT Template</vt:lpstr>
      <vt:lpstr>UCSF PPT Template-Blue</vt:lpstr>
      <vt:lpstr>Welcome to Pediatric Emergencies Bootcamp!</vt:lpstr>
      <vt:lpstr>Welcome to Pediatric Emergency Medicine Learning Lab!</vt:lpstr>
      <vt:lpstr>Pediatric Pain Management and Anxiolysis</vt:lpstr>
      <vt:lpstr>Disclosures</vt:lpstr>
      <vt:lpstr>Goals</vt:lpstr>
      <vt:lpstr>Objectives</vt:lpstr>
      <vt:lpstr>Assessing Acute Pain in Children</vt:lpstr>
      <vt:lpstr>Assessing Acute Pain in Children</vt:lpstr>
      <vt:lpstr>Case 1</vt:lpstr>
      <vt:lpstr>Case 1 (cont’d)</vt:lpstr>
      <vt:lpstr>Case 1 - Where to begin?</vt:lpstr>
      <vt:lpstr>Non-pharmacological Pain Control in Children</vt:lpstr>
      <vt:lpstr>What you need to know to choose an analgesic</vt:lpstr>
      <vt:lpstr>Specific Analgesics</vt:lpstr>
      <vt:lpstr>Specific Analgesics</vt:lpstr>
      <vt:lpstr>Specific Analgesics</vt:lpstr>
      <vt:lpstr>Case 1 - What did I decide?</vt:lpstr>
      <vt:lpstr>Case 1 - What did I decide?</vt:lpstr>
      <vt:lpstr>Case 1 - Under what conditions would I consider something stronger?</vt:lpstr>
      <vt:lpstr>Case 2</vt:lpstr>
      <vt:lpstr>Case 2 - What did I decide?</vt:lpstr>
      <vt:lpstr>Case 2 - What did I decide? – PRO TIP</vt:lpstr>
      <vt:lpstr>Case 2 - What did you decide?</vt:lpstr>
      <vt:lpstr>Case 2 - What did I decide?</vt:lpstr>
      <vt:lpstr>Summary</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Chen, Carol</cp:lastModifiedBy>
  <cp:revision>411</cp:revision>
  <dcterms:created xsi:type="dcterms:W3CDTF">2012-05-07T17:59:34Z</dcterms:created>
  <dcterms:modified xsi:type="dcterms:W3CDTF">2024-02-14T00:58:55Z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